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7" r:id="rId2"/>
  </p:sldMasterIdLst>
  <p:notesMasterIdLst>
    <p:notesMasterId r:id="rId3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9144000" cy="5143500" type="screen16x9"/>
  <p:notesSz cx="6858000" cy="9144000"/>
  <p:embeddedFontLst>
    <p:embeddedFont>
      <p:font typeface="Arvo" panose="020B0604020202020204" charset="0"/>
      <p:regular r:id="rId38"/>
      <p:bold r:id="rId39"/>
      <p:italic r:id="rId40"/>
      <p:boldItalic r:id="rId41"/>
    </p:embeddedFont>
    <p:embeddedFont>
      <p:font typeface="Bodoni" panose="020B0604020202020204" charset="0"/>
      <p:regular r:id="rId42"/>
      <p:bold r:id="rId43"/>
      <p:italic r:id="rId44"/>
      <p:boldItalic r:id="rId45"/>
    </p:embeddedFont>
    <p:embeddedFont>
      <p:font typeface="Georgia" panose="02040502050405020303" pitchFamily="18" charset="0"/>
      <p:regular r:id="rId46"/>
      <p:bold r:id="rId47"/>
      <p:italic r:id="rId48"/>
      <p:boldItalic r:id="rId49"/>
    </p:embeddedFont>
    <p:embeddedFont>
      <p:font typeface="Tahoma" panose="020B0604030504040204" pitchFamily="34" charset="0"/>
      <p:regular r:id="rId50"/>
      <p:bold r:id="rId51"/>
    </p:embeddedFont>
    <p:embeddedFont>
      <p:font typeface="Ubuntu" panose="020B0604020202020204" charset="0"/>
      <p:regular r:id="rId52"/>
      <p:bold r:id="rId53"/>
      <p:italic r:id="rId54"/>
      <p:boldItalic r:id="rId55"/>
    </p:embeddedFont>
    <p:embeddedFont>
      <p:font typeface="Ubuntu Light" panose="020B0604020202020204" charset="0"/>
      <p:regular r:id="rId56"/>
      <p:bold r:id="rId57"/>
      <p:italic r:id="rId58"/>
      <p:boldItalic r:id="rId59"/>
    </p:embeddedFont>
    <p:embeddedFont>
      <p:font typeface="Ubuntu Medium" panose="020B0604020202020204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7" roundtripDataSignature="AMtx7mjW5ayVVfgsd4NWCWHslAhVQ+tZ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EB1DF3-7C95-41FA-B79D-9B21C3615B37}">
  <a:tblStyle styleId="{A7EB1DF3-7C95-41FA-B79D-9B21C3615B3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2162" autoAdjust="0"/>
  </p:normalViewPr>
  <p:slideViewPr>
    <p:cSldViewPr snapToGrid="0">
      <p:cViewPr varScale="1">
        <p:scale>
          <a:sx n="53" d="100"/>
          <a:sy n="53" d="100"/>
        </p:scale>
        <p:origin x="40" y="84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customschemas.google.com/relationships/presentationmetadata" Target="meta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63" Type="http://schemas.openxmlformats.org/officeDocument/2006/relationships/font" Target="fonts/font26.fntdata"/><Relationship Id="rId12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font" Target="fonts/font24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11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4.fntdata"/><Relationship Id="rId12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19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lask.palletsprojects.com/en/1.1.x/tutorial/templates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bedrockdata.com/blog/10-benefits-of-aws-rds" TargetMode="External"/><Relationship Id="rId4" Type="http://schemas.openxmlformats.org/officeDocument/2006/relationships/hyperlink" Target="https://developer.mozilla.org/docs/Web/HTML" TargetMode="Externa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728a8ca5bb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8" name="Google Shape;368;g728a8ca5bb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728a8ca5bb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728a8ca5bb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728a8ca5bb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5" name="Google Shape;405;g728a8ca5bb_2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728a8ca5bb_3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6" name="Google Shape;426;g728a8ca5bb_3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728a8ca5bb_3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7" name="Google Shape;447;g728a8ca5bb_3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728a8ca5bb_3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8" name="Google Shape;468;g728a8ca5bb_3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728a8ca5bb_3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6" name="Google Shape;516;g728a8ca5bb_3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28a8ca5bb_2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0" name="Google Shape;550;g728a8ca5bb_2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728a8ca5bb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1" name="Google Shape;571;g728a8ca5bb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28a8ca5bb_2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5" name="Google Shape;595;g728a8ca5bb_2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s"/>
              <a:t>live demo and scenario include flight search admin ui</a:t>
            </a:r>
            <a:endParaRPr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s"/>
              <a:t>Go beyond the lab</a:t>
            </a:r>
            <a:endParaRPr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s"/>
              <a:t>Jinja </a:t>
            </a:r>
            <a:endParaRPr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s"/>
              <a:t>QR API (goqr?)</a:t>
            </a:r>
            <a:endParaRPr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s"/>
              <a:t>Paypal</a:t>
            </a:r>
            <a:endParaRPr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s"/>
              <a:t>Mailjet</a:t>
            </a:r>
            <a:endParaRPr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s"/>
              <a:t>RDS (everyone in the team got same db)</a:t>
            </a:r>
            <a:endParaRPr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docker compose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728a8ca5bb_1_1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6" name="Google Shape;616;g728a8ca5bb_1_1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728a8ca5bb_1_1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9" name="Google Shape;639;g728a8ca5bb_1_1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Ubuntu Light"/>
                <a:ea typeface="Ubuntu Light"/>
                <a:cs typeface="Ubuntu Light"/>
                <a:sym typeface="Ubuntu Light"/>
              </a:rPr>
              <a:t>// Jia Cheng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728a8ca5bb_1_9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0" name="Google Shape;660;g728a8ca5bb_1_9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Ubuntu Light"/>
                <a:ea typeface="Ubuntu Light"/>
                <a:cs typeface="Ubuntu Light"/>
                <a:sym typeface="Ubuntu Light"/>
              </a:rPr>
              <a:t>// Jia Cheng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728a8ca5bb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0" name="Google Shape;680;g728a8ca5bb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728a8ca5bb_2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6" name="Google Shape;696;g728a8ca5bb_2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728a8ca5bb_2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1" name="Google Shape;701;g728a8ca5bb_2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Jinja</a:t>
            </a:r>
            <a:endParaRPr/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QR API (goqr?)</a:t>
            </a:r>
            <a:endParaRPr/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Paypal</a:t>
            </a:r>
            <a:endParaRPr/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Mailjet</a:t>
            </a:r>
            <a:endParaRPr/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RDS (everyone in the team got same db)</a:t>
            </a:r>
            <a:endParaRPr/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docker compose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728a8ca5bb_2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3" name="Google Shape;713;g728a8ca5bb_2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Jinja: (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https://flask.palletsprojects.com/en/1.1.x/tutorial/templates/</a:t>
            </a:r>
            <a:r>
              <a:rPr lang="es"/>
              <a:t>)</a:t>
            </a:r>
            <a:endParaRPr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 sz="1300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 your application, you will use templates to render </a:t>
            </a:r>
            <a:r>
              <a:rPr lang="es" sz="1300">
                <a:solidFill>
                  <a:srgbClr val="004B6B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4"/>
              </a:rPr>
              <a:t>HTML</a:t>
            </a:r>
            <a:r>
              <a:rPr lang="es" sz="1300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which will display in the user’s browser. In Flask, Jinja is configured to </a:t>
            </a:r>
            <a:r>
              <a:rPr lang="es" sz="1300" i="1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autoescape</a:t>
            </a:r>
            <a:r>
              <a:rPr lang="es" sz="1300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any data that is rendered in HTML templates. This means that it’s safe to render user input; any characters they’ve entered that could mess with the HTML, such as </a:t>
            </a:r>
            <a:r>
              <a:rPr lang="es" sz="1000">
                <a:solidFill>
                  <a:srgbClr val="222222"/>
                </a:solidFill>
                <a:highlight>
                  <a:srgbClr val="E8EFF0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s" sz="1300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and </a:t>
            </a:r>
            <a:r>
              <a:rPr lang="es" sz="1000">
                <a:solidFill>
                  <a:srgbClr val="222222"/>
                </a:solidFill>
                <a:highlight>
                  <a:srgbClr val="E8EFF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s" sz="1300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will be </a:t>
            </a:r>
            <a:r>
              <a:rPr lang="es" sz="1300" i="1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escaped</a:t>
            </a:r>
            <a:r>
              <a:rPr lang="es" sz="1300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with </a:t>
            </a:r>
            <a:r>
              <a:rPr lang="es" sz="1300" i="1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safe</a:t>
            </a:r>
            <a:r>
              <a:rPr lang="es" sz="1300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values that look the same in the browser but don’t cause unwanted effects.</a:t>
            </a:r>
            <a:endParaRPr sz="1300">
              <a:solidFill>
                <a:srgbClr val="3E434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349"/>
              </a:buClr>
              <a:buSzPts val="1300"/>
              <a:buFont typeface="Georgia"/>
              <a:buChar char="-"/>
            </a:pPr>
            <a:r>
              <a:rPr lang="es" sz="1300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RDS Database (</a:t>
            </a:r>
            <a:r>
              <a:rPr lang="es" u="sng">
                <a:solidFill>
                  <a:schemeClr val="hlink"/>
                </a:solidFill>
                <a:hlinkClick r:id="rId5"/>
              </a:rPr>
              <a:t>https://www.bedrockdata.com/blog/10-benefits-of-aws-rds</a:t>
            </a:r>
            <a:r>
              <a:rPr lang="es" sz="1300">
                <a:solidFill>
                  <a:srgbClr val="3E434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)</a:t>
            </a:r>
            <a:endParaRPr sz="1300">
              <a:solidFill>
                <a:srgbClr val="3E434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1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E4349"/>
              </a:buClr>
              <a:buSzPts val="1300"/>
              <a:buFont typeface="Georgia"/>
              <a:buChar char="-"/>
            </a:pPr>
            <a:r>
              <a:rPr lang="es" sz="1300" b="1">
                <a:solidFill>
                  <a:srgbClr val="15232B"/>
                </a:solidFill>
                <a:highlight>
                  <a:srgbClr val="FFFFFF"/>
                </a:highlight>
              </a:rPr>
              <a:t>8. Speed &amp; Performance.</a:t>
            </a:r>
            <a:endParaRPr sz="1300" b="1">
              <a:solidFill>
                <a:srgbClr val="15232B"/>
              </a:solidFill>
              <a:highlight>
                <a:srgbClr val="FFFFFF"/>
              </a:highlight>
            </a:endParaRPr>
          </a:p>
          <a:p>
            <a:pPr marL="1371600" lvl="2" indent="-311150" algn="l" rtl="0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3E4349"/>
              </a:buClr>
              <a:buSzPts val="1300"/>
              <a:buFont typeface="Georgia"/>
              <a:buChar char="-"/>
            </a:pPr>
            <a:r>
              <a:rPr lang="es" sz="1300">
                <a:highlight>
                  <a:srgbClr val="FFFFFF"/>
                </a:highlight>
              </a:rPr>
              <a:t>Amazon RDS Performance Insights helps us tune and monitor database load to determine when and where to take action with an easy-to-understand dashboard. Because DB load condenses the overall performance health of a MySQL database into a single metric that reflects the level of stress on a system, we can ensure our data warehouses import records faster every day.</a:t>
            </a:r>
            <a:endParaRPr sz="130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1300">
              <a:solidFill>
                <a:srgbClr val="3E434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728a8ca5bb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6" name="Google Shape;726;g728a8ca5bb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728a8ca5bb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1" name="Google Shape;731;g728a8ca5bb_1_10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 an overall showing the needed (micro)services in the scenario and possible implementation details.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It is good to fill this in with as many details as possible to plan your implementation, and observe the dependency between the UI to the (micro)services.</a:t>
            </a:r>
            <a:endParaRPr/>
          </a:p>
        </p:txBody>
      </p:sp>
      <p:sp>
        <p:nvSpPr>
          <p:cNvPr id="732" name="Google Shape;732;g728a8ca5bb_1_10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 b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28</a:t>
            </a:fld>
            <a:endParaRPr sz="1200" b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728a8ca5bb_1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9" name="Google Shape;759;g728a8ca5bb_1_4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 an overall showing the needed (micro)services in the scenario and possible implementation details.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It is good to fill this in with as many details as possible to plan your implementation, and observe the dependency between the UI to the (micro)services.</a:t>
            </a:r>
            <a:endParaRPr/>
          </a:p>
        </p:txBody>
      </p:sp>
      <p:sp>
        <p:nvSpPr>
          <p:cNvPr id="760" name="Google Shape;760;g728a8ca5bb_1_46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 b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</a:t>
            </a:fld>
            <a:endParaRPr sz="1200" b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8" name="Google Shape;26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728a8ca5bb_1_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88" name="Google Shape;788;g728a8ca5bb_1_6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 an overall showing the needed (micro)services in the scenario and possible implementation details.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s"/>
              <a:t>It is good to fill this in with as many details as possible to plan your implementation, and observe the dependency between the UI to the (micro)services.</a:t>
            </a:r>
            <a:endParaRPr/>
          </a:p>
        </p:txBody>
      </p:sp>
      <p:sp>
        <p:nvSpPr>
          <p:cNvPr id="789" name="Google Shape;789;g728a8ca5bb_1_64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 b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</a:t>
            </a:fld>
            <a:endParaRPr sz="1200" b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728a8ca5bb_1_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14" name="Google Shape;814;g728a8ca5bb_1_80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g728a8ca5bb_1_80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 b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31</a:t>
            </a:fld>
            <a:endParaRPr sz="1200" b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728a8ca5bb_1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0" name="Google Shape;840;g728a8ca5bb_1_89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g728a8ca5bb_1_89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 b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32</a:t>
            </a:fld>
            <a:endParaRPr sz="1200" b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728a8ca5bb_1_1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1" name="Google Shape;871;g728a8ca5bb_1_128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g728a8ca5bb_1_128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 b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33</a:t>
            </a:fld>
            <a:endParaRPr sz="1200" b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728a8ca5bb_2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9" name="Google Shape;919;g728a8ca5bb_2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28a8ca5bb_2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g728a8ca5bb_2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28a8ca5bb_3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Google Shape;296;g728a8ca5bb_3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28a8ca5b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g728a8ca5b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28a8ca5bb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1" name="Google Shape;331;g728a8ca5bb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728a8ca5bb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" name="Google Shape;351;g728a8ca5bb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0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50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noFill/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g728a8ca5bb_1_1191" descr="FOS_H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29388" y="78581"/>
            <a:ext cx="1319212" cy="721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728a8ca5bb_1_1191" descr="si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1138" y="247650"/>
            <a:ext cx="1687512" cy="35361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728a8ca5bb_1_1191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spcBef>
                <a:spcPts val="560"/>
              </a:spcBef>
              <a:spcAft>
                <a:spcPts val="0"/>
              </a:spcAft>
              <a:buSzPts val="1680"/>
              <a:buFont typeface="Noto Sans Symbols"/>
              <a:buNone/>
              <a:defRPr/>
            </a:lvl1pPr>
            <a:lvl2pPr lvl="1" algn="l" rtl="0">
              <a:spcBef>
                <a:spcPts val="360"/>
              </a:spcBef>
              <a:spcAft>
                <a:spcPts val="0"/>
              </a:spcAft>
              <a:buSzPts val="720"/>
              <a:buChar char="■"/>
              <a:defRPr/>
            </a:lvl2pPr>
            <a:lvl3pPr lvl="2" algn="l" rtl="0">
              <a:spcBef>
                <a:spcPts val="360"/>
              </a:spcBef>
              <a:spcAft>
                <a:spcPts val="0"/>
              </a:spcAft>
              <a:buSzPts val="540"/>
              <a:buChar char="■"/>
              <a:defRPr/>
            </a:lvl3pPr>
            <a:lvl4pPr lvl="3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lvl="4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lvl="5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lvl="6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lvl="7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lvl="8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197" name="Google Shape;197;g728a8ca5bb_1_1191"/>
          <p:cNvSpPr txBox="1">
            <a:spLocks noGrp="1"/>
          </p:cNvSpPr>
          <p:nvPr>
            <p:ph type="ctrTitle"/>
          </p:nvPr>
        </p:nvSpPr>
        <p:spPr>
          <a:xfrm>
            <a:off x="141288" y="2041922"/>
            <a:ext cx="88614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g728a8ca5bb_1_1191"/>
          <p:cNvSpPr txBox="1">
            <a:spLocks noGrp="1"/>
          </p:cNvSpPr>
          <p:nvPr>
            <p:ph type="dt" idx="10"/>
          </p:nvPr>
        </p:nvSpPr>
        <p:spPr>
          <a:xfrm>
            <a:off x="9906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99" name="Google Shape;199;g728a8ca5bb_1_1191"/>
          <p:cNvSpPr txBox="1">
            <a:spLocks noGrp="1"/>
          </p:cNvSpPr>
          <p:nvPr>
            <p:ph type="ftr" idx="11"/>
          </p:nvPr>
        </p:nvSpPr>
        <p:spPr>
          <a:xfrm>
            <a:off x="3429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200" name="Google Shape;200;g728a8ca5bb_1_1191"/>
          <p:cNvSpPr txBox="1">
            <a:spLocks noGrp="1"/>
          </p:cNvSpPr>
          <p:nvPr>
            <p:ph type="sldNum" idx="12"/>
          </p:nvPr>
        </p:nvSpPr>
        <p:spPr>
          <a:xfrm>
            <a:off x="6858000" y="46863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28a8ca5bb_1_1199"/>
          <p:cNvSpPr txBox="1">
            <a:spLocks noGrp="1"/>
          </p:cNvSpPr>
          <p:nvPr>
            <p:ph type="title"/>
          </p:nvPr>
        </p:nvSpPr>
        <p:spPr>
          <a:xfrm>
            <a:off x="211138" y="144066"/>
            <a:ext cx="87216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g728a8ca5bb_1_1199"/>
          <p:cNvSpPr txBox="1">
            <a:spLocks noGrp="1"/>
          </p:cNvSpPr>
          <p:nvPr>
            <p:ph type="body" idx="1"/>
          </p:nvPr>
        </p:nvSpPr>
        <p:spPr>
          <a:xfrm>
            <a:off x="211138" y="571499"/>
            <a:ext cx="8704200" cy="41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 rtl="0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74319" algn="l" rtl="0">
              <a:spcBef>
                <a:spcPts val="360"/>
              </a:spcBef>
              <a:spcAft>
                <a:spcPts val="0"/>
              </a:spcAft>
              <a:buSzPts val="720"/>
              <a:buChar char="■"/>
              <a:defRPr/>
            </a:lvl2pPr>
            <a:lvl3pPr marL="1371600" lvl="2" indent="-262889" algn="l" rtl="0">
              <a:spcBef>
                <a:spcPts val="360"/>
              </a:spcBef>
              <a:spcAft>
                <a:spcPts val="0"/>
              </a:spcAft>
              <a:buSzPts val="540"/>
              <a:buChar char="■"/>
              <a:defRPr/>
            </a:lvl3pPr>
            <a:lvl4pPr marL="1828800" lvl="3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204" name="Google Shape;204;g728a8ca5bb_1_1199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28a8ca5bb_1_1203"/>
          <p:cNvSpPr txBox="1">
            <a:spLocks noGrp="1"/>
          </p:cNvSpPr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g728a8ca5bb_1_1203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SzPts val="1200"/>
              <a:buNone/>
              <a:defRPr sz="2000"/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SzPts val="720"/>
              <a:buNone/>
              <a:defRPr sz="1800"/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SzPts val="480"/>
              <a:buNone/>
              <a:defRPr sz="1600"/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SzPts val="770"/>
              <a:buNone/>
              <a:defRPr sz="1400"/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9pPr>
          </a:lstStyle>
          <a:p>
            <a:endParaRPr/>
          </a:p>
        </p:txBody>
      </p:sp>
      <p:sp>
        <p:nvSpPr>
          <p:cNvPr id="208" name="Google Shape;208;g728a8ca5bb_1_1203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28a8ca5bb_1_1207"/>
          <p:cNvSpPr txBox="1">
            <a:spLocks noGrp="1"/>
          </p:cNvSpPr>
          <p:nvPr>
            <p:ph type="title"/>
          </p:nvPr>
        </p:nvSpPr>
        <p:spPr>
          <a:xfrm>
            <a:off x="211138" y="144066"/>
            <a:ext cx="87216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g728a8ca5bb_1_1207"/>
          <p:cNvSpPr txBox="1">
            <a:spLocks noGrp="1"/>
          </p:cNvSpPr>
          <p:nvPr>
            <p:ph type="body" idx="1"/>
          </p:nvPr>
        </p:nvSpPr>
        <p:spPr>
          <a:xfrm>
            <a:off x="211138" y="571500"/>
            <a:ext cx="4275000" cy="39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 rtl="0">
              <a:spcBef>
                <a:spcPts val="560"/>
              </a:spcBef>
              <a:spcAft>
                <a:spcPts val="0"/>
              </a:spcAft>
              <a:buSzPts val="1680"/>
              <a:buChar char="■"/>
              <a:defRPr sz="2800"/>
            </a:lvl1pPr>
            <a:lvl2pPr marL="914400" lvl="1" indent="-289560" algn="l" rtl="0">
              <a:spcBef>
                <a:spcPts val="480"/>
              </a:spcBef>
              <a:spcAft>
                <a:spcPts val="0"/>
              </a:spcAft>
              <a:buSzPts val="960"/>
              <a:buChar char="■"/>
              <a:defRPr sz="2400"/>
            </a:lvl2pPr>
            <a:lvl3pPr marL="1371600" lvl="2" indent="-266700" algn="l" rtl="0">
              <a:spcBef>
                <a:spcPts val="400"/>
              </a:spcBef>
              <a:spcAft>
                <a:spcPts val="0"/>
              </a:spcAft>
              <a:buSzPts val="600"/>
              <a:buChar char="■"/>
              <a:defRPr sz="2000"/>
            </a:lvl3pPr>
            <a:lvl4pPr marL="1828800" lvl="3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 sz="1800"/>
            </a:lvl4pPr>
            <a:lvl5pPr marL="2286000" lvl="4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5pPr>
            <a:lvl6pPr marL="2743200" lvl="5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6pPr>
            <a:lvl7pPr marL="3200400" lvl="6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7pPr>
            <a:lvl8pPr marL="3657600" lvl="7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8pPr>
            <a:lvl9pPr marL="4114800" lvl="8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9pPr>
          </a:lstStyle>
          <a:p>
            <a:endParaRPr/>
          </a:p>
        </p:txBody>
      </p:sp>
      <p:sp>
        <p:nvSpPr>
          <p:cNvPr id="212" name="Google Shape;212;g728a8ca5bb_1_1207"/>
          <p:cNvSpPr txBox="1">
            <a:spLocks noGrp="1"/>
          </p:cNvSpPr>
          <p:nvPr>
            <p:ph type="body" idx="2"/>
          </p:nvPr>
        </p:nvSpPr>
        <p:spPr>
          <a:xfrm>
            <a:off x="4638675" y="571500"/>
            <a:ext cx="4276800" cy="39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 rtl="0">
              <a:spcBef>
                <a:spcPts val="560"/>
              </a:spcBef>
              <a:spcAft>
                <a:spcPts val="0"/>
              </a:spcAft>
              <a:buSzPts val="1680"/>
              <a:buChar char="■"/>
              <a:defRPr sz="2800"/>
            </a:lvl1pPr>
            <a:lvl2pPr marL="914400" lvl="1" indent="-289560" algn="l" rtl="0">
              <a:spcBef>
                <a:spcPts val="480"/>
              </a:spcBef>
              <a:spcAft>
                <a:spcPts val="0"/>
              </a:spcAft>
              <a:buSzPts val="960"/>
              <a:buChar char="■"/>
              <a:defRPr sz="2400"/>
            </a:lvl2pPr>
            <a:lvl3pPr marL="1371600" lvl="2" indent="-266700" algn="l" rtl="0">
              <a:spcBef>
                <a:spcPts val="400"/>
              </a:spcBef>
              <a:spcAft>
                <a:spcPts val="0"/>
              </a:spcAft>
              <a:buSzPts val="600"/>
              <a:buChar char="■"/>
              <a:defRPr sz="2000"/>
            </a:lvl3pPr>
            <a:lvl4pPr marL="1828800" lvl="3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 sz="1800"/>
            </a:lvl4pPr>
            <a:lvl5pPr marL="2286000" lvl="4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5pPr>
            <a:lvl6pPr marL="2743200" lvl="5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6pPr>
            <a:lvl7pPr marL="3200400" lvl="6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7pPr>
            <a:lvl8pPr marL="3657600" lvl="7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8pPr>
            <a:lvl9pPr marL="4114800" lvl="8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9pPr>
          </a:lstStyle>
          <a:p>
            <a:endParaRPr/>
          </a:p>
        </p:txBody>
      </p:sp>
      <p:sp>
        <p:nvSpPr>
          <p:cNvPr id="213" name="Google Shape;213;g728a8ca5bb_1_1207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28a8ca5bb_1_121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g728a8ca5bb_1_1212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SzPts val="800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SzPts val="540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217" name="Google Shape;217;g728a8ca5bb_1_1212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 rtl="0"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79400" algn="l" rtl="0"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2000"/>
            </a:lvl2pPr>
            <a:lvl3pPr marL="1371600" lvl="2" indent="-262889" algn="l" rtl="0">
              <a:spcBef>
                <a:spcPts val="360"/>
              </a:spcBef>
              <a:spcAft>
                <a:spcPts val="0"/>
              </a:spcAft>
              <a:buSzPts val="540"/>
              <a:buChar char="■"/>
              <a:defRPr sz="1800"/>
            </a:lvl3pPr>
            <a:lvl4pPr marL="1828800" lvl="3" indent="-284480" algn="l" rtl="0"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8" name="Google Shape;218;g728a8ca5bb_1_1212"/>
          <p:cNvSpPr txBox="1">
            <a:spLocks noGrp="1"/>
          </p:cNvSpPr>
          <p:nvPr>
            <p:ph type="body" idx="3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SzPts val="800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SzPts val="540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219" name="Google Shape;219;g728a8ca5bb_1_1212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 rtl="0"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79400" algn="l" rtl="0"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2000"/>
            </a:lvl2pPr>
            <a:lvl3pPr marL="1371600" lvl="2" indent="-262889" algn="l" rtl="0">
              <a:spcBef>
                <a:spcPts val="360"/>
              </a:spcBef>
              <a:spcAft>
                <a:spcPts val="0"/>
              </a:spcAft>
              <a:buSzPts val="540"/>
              <a:buChar char="■"/>
              <a:defRPr sz="1800"/>
            </a:lvl3pPr>
            <a:lvl4pPr marL="1828800" lvl="3" indent="-284480" algn="l" rtl="0"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 rtl="0"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g728a8ca5bb_1_1212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28a8ca5bb_1_1219"/>
          <p:cNvSpPr txBox="1">
            <a:spLocks noGrp="1"/>
          </p:cNvSpPr>
          <p:nvPr>
            <p:ph type="title"/>
          </p:nvPr>
        </p:nvSpPr>
        <p:spPr>
          <a:xfrm>
            <a:off x="211138" y="144066"/>
            <a:ext cx="87216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g728a8ca5bb_1_1219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28a8ca5bb_1_1222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728a8ca5bb_1_1224"/>
          <p:cNvSpPr txBox="1">
            <a:spLocks noGrp="1"/>
          </p:cNvSpPr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g728a8ca5bb_1_1224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00" cy="4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0520" algn="l" rtl="0">
              <a:spcBef>
                <a:spcPts val="640"/>
              </a:spcBef>
              <a:spcAft>
                <a:spcPts val="0"/>
              </a:spcAft>
              <a:buSzPts val="1920"/>
              <a:buChar char="■"/>
              <a:defRPr sz="3200"/>
            </a:lvl1pPr>
            <a:lvl2pPr marL="914400" lvl="1" indent="-299719" algn="l" rtl="0">
              <a:spcBef>
                <a:spcPts val="560"/>
              </a:spcBef>
              <a:spcAft>
                <a:spcPts val="0"/>
              </a:spcAft>
              <a:buSzPts val="1120"/>
              <a:buChar char="■"/>
              <a:defRPr sz="2800"/>
            </a:lvl2pPr>
            <a:lvl3pPr marL="1371600" lvl="2" indent="-274319" algn="l" rtl="0">
              <a:spcBef>
                <a:spcPts val="480"/>
              </a:spcBef>
              <a:spcAft>
                <a:spcPts val="0"/>
              </a:spcAft>
              <a:buSzPts val="720"/>
              <a:buChar char="■"/>
              <a:defRPr sz="2400"/>
            </a:lvl3pPr>
            <a:lvl4pPr marL="1828800" lvl="3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4pPr>
            <a:lvl5pPr marL="2286000" lvl="4" indent="-292100" algn="l" rtl="0"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5pPr>
            <a:lvl6pPr marL="2743200" lvl="5" indent="-292100" algn="l" rtl="0"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6pPr>
            <a:lvl7pPr marL="3200400" lvl="6" indent="-292100" algn="l" rtl="0"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7pPr>
            <a:lvl8pPr marL="3657600" lvl="7" indent="-292100" algn="l" rtl="0"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8pPr>
            <a:lvl9pPr marL="4114800" lvl="8" indent="-292100" algn="l" rtl="0"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29" name="Google Shape;229;g728a8ca5bb_1_1224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SzPts val="480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SzPts val="300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230" name="Google Shape;230;g728a8ca5bb_1_1224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51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51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5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51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51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51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51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1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51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1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51"/>
          <p:cNvSpPr/>
          <p:nvPr/>
        </p:nvSpPr>
        <p:spPr>
          <a:xfrm>
            <a:off x="3582225" y="1379375"/>
            <a:ext cx="711169" cy="68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51"/>
          <p:cNvSpPr txBox="1">
            <a:spLocks noGrp="1"/>
          </p:cNvSpPr>
          <p:nvPr>
            <p:ph type="title" idx="7"/>
          </p:nvPr>
        </p:nvSpPr>
        <p:spPr>
          <a:xfrm>
            <a:off x="3198300" y="1538288"/>
            <a:ext cx="12588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" name="Google Shape;25;p51"/>
          <p:cNvSpPr txBox="1">
            <a:spLocks noGrp="1"/>
          </p:cNvSpPr>
          <p:nvPr>
            <p:ph type="title" idx="8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6" name="Google Shape;26;p51"/>
          <p:cNvSpPr txBox="1">
            <a:spLocks noGrp="1"/>
          </p:cNvSpPr>
          <p:nvPr>
            <p:ph type="title" idx="9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" name="Google Shape;27;p51"/>
          <p:cNvSpPr/>
          <p:nvPr/>
        </p:nvSpPr>
        <p:spPr>
          <a:xfrm>
            <a:off x="3582225" y="2280850"/>
            <a:ext cx="711169" cy="68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51"/>
          <p:cNvSpPr/>
          <p:nvPr/>
        </p:nvSpPr>
        <p:spPr>
          <a:xfrm>
            <a:off x="3564272" y="3185713"/>
            <a:ext cx="711169" cy="68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1"/>
          <p:cNvSpPr/>
          <p:nvPr/>
        </p:nvSpPr>
        <p:spPr>
          <a:xfrm>
            <a:off x="3576206" y="4018488"/>
            <a:ext cx="711169" cy="68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28a8ca5bb_1_1229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g728a8ca5bb_1_1229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folHlink"/>
              </a:buClr>
              <a:buSzPts val="192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rgbClr val="CC00FF"/>
              </a:buClr>
              <a:buSzPts val="112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folHlink"/>
              </a:buClr>
              <a:buSzPts val="72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234" name="Google Shape;234;g728a8ca5bb_1_1229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SzPts val="480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SzPts val="300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235" name="Google Shape;235;g728a8ca5bb_1_1229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28a8ca5bb_1_1234"/>
          <p:cNvSpPr txBox="1">
            <a:spLocks noGrp="1"/>
          </p:cNvSpPr>
          <p:nvPr>
            <p:ph type="title"/>
          </p:nvPr>
        </p:nvSpPr>
        <p:spPr>
          <a:xfrm>
            <a:off x="211138" y="144066"/>
            <a:ext cx="87216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g728a8ca5bb_1_1234"/>
          <p:cNvSpPr txBox="1">
            <a:spLocks noGrp="1"/>
          </p:cNvSpPr>
          <p:nvPr>
            <p:ph type="body" idx="1"/>
          </p:nvPr>
        </p:nvSpPr>
        <p:spPr>
          <a:xfrm rot="5400000">
            <a:off x="2463900" y="-1681201"/>
            <a:ext cx="4198800" cy="87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 rtl="0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74319" algn="l" rtl="0">
              <a:spcBef>
                <a:spcPts val="360"/>
              </a:spcBef>
              <a:spcAft>
                <a:spcPts val="0"/>
              </a:spcAft>
              <a:buSzPts val="720"/>
              <a:buChar char="■"/>
              <a:defRPr/>
            </a:lvl2pPr>
            <a:lvl3pPr marL="1371600" lvl="2" indent="-262889" algn="l" rtl="0">
              <a:spcBef>
                <a:spcPts val="360"/>
              </a:spcBef>
              <a:spcAft>
                <a:spcPts val="0"/>
              </a:spcAft>
              <a:buSzPts val="540"/>
              <a:buChar char="■"/>
              <a:defRPr/>
            </a:lvl3pPr>
            <a:lvl4pPr marL="1828800" lvl="3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239" name="Google Shape;239;g728a8ca5bb_1_1234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28a8ca5bb_1_1238"/>
          <p:cNvSpPr txBox="1">
            <a:spLocks noGrp="1"/>
          </p:cNvSpPr>
          <p:nvPr>
            <p:ph type="title"/>
          </p:nvPr>
        </p:nvSpPr>
        <p:spPr>
          <a:xfrm rot="5400000">
            <a:off x="5630913" y="1266516"/>
            <a:ext cx="4424400" cy="21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g728a8ca5bb_1_1238"/>
          <p:cNvSpPr txBox="1">
            <a:spLocks noGrp="1"/>
          </p:cNvSpPr>
          <p:nvPr>
            <p:ph type="body" idx="1"/>
          </p:nvPr>
        </p:nvSpPr>
        <p:spPr>
          <a:xfrm rot="5400000">
            <a:off x="1193775" y="-838584"/>
            <a:ext cx="4424400" cy="6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 rtl="0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74319" algn="l" rtl="0">
              <a:spcBef>
                <a:spcPts val="360"/>
              </a:spcBef>
              <a:spcAft>
                <a:spcPts val="0"/>
              </a:spcAft>
              <a:buSzPts val="720"/>
              <a:buChar char="■"/>
              <a:defRPr/>
            </a:lvl2pPr>
            <a:lvl3pPr marL="1371600" lvl="2" indent="-262889" algn="l" rtl="0">
              <a:spcBef>
                <a:spcPts val="360"/>
              </a:spcBef>
              <a:spcAft>
                <a:spcPts val="0"/>
              </a:spcAft>
              <a:buSzPts val="540"/>
              <a:buChar char="■"/>
              <a:defRPr/>
            </a:lvl3pPr>
            <a:lvl4pPr marL="1828800" lvl="3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 rtl="0"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243" name="Google Shape;243;g728a8ca5bb_1_1238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1">
    <p:bg>
      <p:bgPr>
        <a:solidFill>
          <a:schemeClr val="l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2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2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4" name="Google Shape;34;p52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chemeClr val="l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5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55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55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cxnSp>
        <p:nvCxnSpPr>
          <p:cNvPr id="51" name="Google Shape;51;p55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chemeClr val="lt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5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5" name="Google Shape;55;p56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6" name="Google Shape;56;p5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7" name="Google Shape;57;p56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" name="Google Shape;60;p57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5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2" name="Google Shape;62;p57"/>
          <p:cNvSpPr txBox="1">
            <a:spLocks noGrp="1"/>
          </p:cNvSpPr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57"/>
          <p:cNvSpPr txBox="1">
            <a:spLocks noGrp="1"/>
          </p:cNvSpPr>
          <p:nvPr>
            <p:ph type="subTitle" idx="1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57"/>
          <p:cNvSpPr txBox="1">
            <a:spLocks noGrp="1"/>
          </p:cNvSpPr>
          <p:nvPr>
            <p:ph type="ctrTitle" idx="2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57"/>
          <p:cNvSpPr txBox="1">
            <a:spLocks noGrp="1"/>
          </p:cNvSpPr>
          <p:nvPr>
            <p:ph type="subTitle" idx="3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57"/>
          <p:cNvSpPr txBox="1">
            <a:spLocks noGrp="1"/>
          </p:cNvSpPr>
          <p:nvPr>
            <p:ph type="title" idx="4"/>
          </p:nvPr>
        </p:nvSpPr>
        <p:spPr>
          <a:xfrm>
            <a:off x="-11850" y="927075"/>
            <a:ext cx="9144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 1">
  <p:cSld name="TITLE_AND_TWO_COLUMNS_2"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6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3" name="Google Shape;153;p69"/>
          <p:cNvSpPr txBox="1">
            <a:spLocks noGrp="1"/>
          </p:cNvSpPr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69"/>
          <p:cNvSpPr txBox="1">
            <a:spLocks noGrp="1"/>
          </p:cNvSpPr>
          <p:nvPr>
            <p:ph type="subTitle" idx="1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55" name="Google Shape;155;p69"/>
          <p:cNvSpPr txBox="1">
            <a:spLocks noGrp="1"/>
          </p:cNvSpPr>
          <p:nvPr>
            <p:ph type="ctrTitle" idx="2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69"/>
          <p:cNvSpPr txBox="1">
            <a:spLocks noGrp="1"/>
          </p:cNvSpPr>
          <p:nvPr>
            <p:ph type="subTitle" idx="3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57" name="Google Shape;157;p69"/>
          <p:cNvSpPr txBox="1">
            <a:spLocks noGrp="1"/>
          </p:cNvSpPr>
          <p:nvPr>
            <p:ph type="title" idx="4"/>
          </p:nvPr>
        </p:nvSpPr>
        <p:spPr>
          <a:xfrm>
            <a:off x="-11850" y="927075"/>
            <a:ext cx="9144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frame  1">
  <p:cSld name="BLANK_1_1_1_1">
    <p:bg>
      <p:bgPr>
        <a:solidFill>
          <a:schemeClr val="accen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2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7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1" name="Google Shape;171;p72"/>
          <p:cNvSpPr txBox="1">
            <a:spLocks noGrp="1"/>
          </p:cNvSpPr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75"/>
          <p:cNvSpPr txBox="1">
            <a:spLocks noGrp="1"/>
          </p:cNvSpPr>
          <p:nvPr>
            <p:ph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75" name="Google Shape;175;p7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6" name="Google Shape;176;p75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 b="0" i="0" u="none" strike="noStrike" cap="none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4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4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68" r:id="rId7"/>
    <p:sldLayoutId id="2147483671" r:id="rId8"/>
    <p:sldLayoutId id="2147483672" r:id="rId9"/>
    <p:sldLayoutId id="2147483673" r:id="rId10"/>
    <p:sldLayoutId id="214748367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28a8ca5bb_1_1183"/>
          <p:cNvSpPr txBox="1">
            <a:spLocks noGrp="1"/>
          </p:cNvSpPr>
          <p:nvPr>
            <p:ph type="body" idx="1"/>
          </p:nvPr>
        </p:nvSpPr>
        <p:spPr>
          <a:xfrm>
            <a:off x="211138" y="571499"/>
            <a:ext cx="8704200" cy="41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294640" algn="l" rtl="0">
              <a:spcBef>
                <a:spcPts val="520"/>
              </a:spcBef>
              <a:spcAft>
                <a:spcPts val="0"/>
              </a:spcAft>
              <a:buClr>
                <a:srgbClr val="CC00FF"/>
              </a:buClr>
              <a:buSzPts val="1040"/>
              <a:buFont typeface="Noto Sans Symbols"/>
              <a:buChar char="■"/>
              <a:defRPr sz="2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266700" algn="l" rtl="0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6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2984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2921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2921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2921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2921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2921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pic>
        <p:nvPicPr>
          <p:cNvPr id="187" name="Google Shape;187;g728a8ca5bb_1_1183" descr="FOS_H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375650" y="4786313"/>
            <a:ext cx="445294" cy="22502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728a8ca5bb_1_1183"/>
          <p:cNvSpPr/>
          <p:nvPr/>
        </p:nvSpPr>
        <p:spPr>
          <a:xfrm>
            <a:off x="0" y="4972050"/>
            <a:ext cx="9144000" cy="171600"/>
          </a:xfrm>
          <a:prstGeom prst="rect">
            <a:avLst/>
          </a:prstGeom>
          <a:solidFill>
            <a:srgbClr val="C692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115DA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728a8ca5bb_1_1183"/>
          <p:cNvSpPr/>
          <p:nvPr/>
        </p:nvSpPr>
        <p:spPr>
          <a:xfrm>
            <a:off x="123825" y="4968479"/>
            <a:ext cx="1179600" cy="1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ESD-IS213</a:t>
            </a:r>
            <a:endParaRPr/>
          </a:p>
        </p:txBody>
      </p:sp>
      <p:sp>
        <p:nvSpPr>
          <p:cNvPr id="190" name="Google Shape;190;g728a8ca5bb_1_1183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91" name="Google Shape;191;g728a8ca5bb_1_1183" descr="sis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4450" y="4848225"/>
            <a:ext cx="472679" cy="12263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728a8ca5bb_1_1183"/>
          <p:cNvSpPr txBox="1">
            <a:spLocks noGrp="1"/>
          </p:cNvSpPr>
          <p:nvPr>
            <p:ph type="title"/>
          </p:nvPr>
        </p:nvSpPr>
        <p:spPr>
          <a:xfrm>
            <a:off x="211138" y="144066"/>
            <a:ext cx="87216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C692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6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6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6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6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0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5.png"/><Relationship Id="rId11" Type="http://schemas.openxmlformats.org/officeDocument/2006/relationships/image" Target="../media/image5.png"/><Relationship Id="rId5" Type="http://schemas.openxmlformats.org/officeDocument/2006/relationships/image" Target="../media/image14.png"/><Relationship Id="rId10" Type="http://schemas.openxmlformats.org/officeDocument/2006/relationships/image" Target="../media/image17.png"/><Relationship Id="rId4" Type="http://schemas.openxmlformats.org/officeDocument/2006/relationships/notesSlide" Target="../notesSlides/notesSlide15.xml"/><Relationship Id="rId9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3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16.xml"/><Relationship Id="rId9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6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0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4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6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0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4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0.xml"/><Relationship Id="rId9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8.png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8.png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png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14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2.png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.png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1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11" Type="http://schemas.openxmlformats.org/officeDocument/2006/relationships/image" Target="../media/image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6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9075" y="307500"/>
            <a:ext cx="7374898" cy="447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Airline Enterprise Solution</a:t>
            </a:r>
            <a:endParaRPr i="1"/>
          </a:p>
        </p:txBody>
      </p:sp>
      <p:sp>
        <p:nvSpPr>
          <p:cNvPr id="250" name="Google Shape;250;p1"/>
          <p:cNvSpPr txBox="1"/>
          <p:nvPr/>
        </p:nvSpPr>
        <p:spPr>
          <a:xfrm>
            <a:off x="1610650" y="1220000"/>
            <a:ext cx="6081068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0" i="0" u="none" strike="noStrike" cap="none">
                <a:solidFill>
                  <a:schemeClr val="dk1"/>
                </a:solidFill>
                <a:latin typeface="Ubuntu Light"/>
                <a:ea typeface="Ubuntu Light"/>
                <a:cs typeface="Ubuntu Light"/>
                <a:sym typeface="Ubuntu Light"/>
              </a:rPr>
              <a:t>G7T6: Celine, Ing Sin, Jia Cheng, Vi, Thao </a:t>
            </a:r>
            <a:endParaRPr sz="1800" b="0" i="0" u="none" strike="noStrike" cap="none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251" name="Google Shape;251;p1"/>
          <p:cNvSpPr/>
          <p:nvPr/>
        </p:nvSpPr>
        <p:spPr>
          <a:xfrm flipH="1">
            <a:off x="0" y="0"/>
            <a:ext cx="9144000" cy="5143500"/>
          </a:xfrm>
          <a:prstGeom prst="rect">
            <a:avLst/>
          </a:prstGeom>
          <a:solidFill>
            <a:srgbClr val="F3F3F3">
              <a:alpha val="17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833DFC7-9D8B-49D3-8415-243872C0D1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3"/>
    </mc:Choice>
    <mc:Fallback xmlns="">
      <p:transition spd="slow" advTm="5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728a8ca5bb_2_38"/>
          <p:cNvSpPr txBox="1">
            <a:spLocks noGrp="1"/>
          </p:cNvSpPr>
          <p:nvPr>
            <p:ph type="body" idx="1"/>
          </p:nvPr>
        </p:nvSpPr>
        <p:spPr>
          <a:xfrm>
            <a:off x="1473300" y="5562525"/>
            <a:ext cx="58770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Do you know what helps you make your point clear? Lists like this one:</a:t>
            </a:r>
            <a:br>
              <a:rPr lang="es"/>
            </a:br>
            <a:endParaRPr>
              <a:solidFill>
                <a:schemeClr val="dk2"/>
              </a:solidFill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Because they’re simple 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You can organize your ideas clearly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And because you’ll never forget to buy milk!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And the most important thing: the audience won’t miss the point of your presentation</a:t>
            </a:r>
            <a:endParaRPr/>
          </a:p>
        </p:txBody>
      </p:sp>
      <p:sp>
        <p:nvSpPr>
          <p:cNvPr id="371" name="Google Shape;371;g728a8ca5bb_2_3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Login </a:t>
            </a:r>
            <a:r>
              <a:rPr lang="es" sz="2400" b="0"/>
              <a:t>(Scenario Overview Diagram)</a:t>
            </a:r>
            <a:endParaRPr sz="2400" b="0"/>
          </a:p>
        </p:txBody>
      </p:sp>
      <p:sp>
        <p:nvSpPr>
          <p:cNvPr id="372" name="Google Shape;372;g728a8ca5bb_2_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pic>
        <p:nvPicPr>
          <p:cNvPr id="373" name="Google Shape;373;g728a8ca5bb_2_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6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g728a8ca5bb_2_38"/>
          <p:cNvSpPr txBox="1">
            <a:spLocks noGrp="1"/>
          </p:cNvSpPr>
          <p:nvPr>
            <p:ph type="body" idx="1"/>
          </p:nvPr>
        </p:nvSpPr>
        <p:spPr>
          <a:xfrm>
            <a:off x="465225" y="2920875"/>
            <a:ext cx="123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75" name="Google Shape;375;g728a8ca5bb_2_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88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g728a8ca5bb_2_38"/>
          <p:cNvSpPr txBox="1">
            <a:spLocks noGrp="1"/>
          </p:cNvSpPr>
          <p:nvPr>
            <p:ph type="body" idx="1"/>
          </p:nvPr>
        </p:nvSpPr>
        <p:spPr>
          <a:xfrm>
            <a:off x="4089675" y="29970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Account Login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77" name="Google Shape;377;g728a8ca5bb_2_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725" y="1604175"/>
            <a:ext cx="1392900" cy="13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g728a8ca5bb_2_38"/>
          <p:cNvSpPr txBox="1">
            <a:spLocks noGrp="1"/>
          </p:cNvSpPr>
          <p:nvPr>
            <p:ph type="body" idx="1"/>
          </p:nvPr>
        </p:nvSpPr>
        <p:spPr>
          <a:xfrm>
            <a:off x="7492825" y="29208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Airline Enterprise Solution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379" name="Google Shape;379;g728a8ca5bb_2_38"/>
          <p:cNvCxnSpPr/>
          <p:nvPr/>
        </p:nvCxnSpPr>
        <p:spPr>
          <a:xfrm>
            <a:off x="1758000" y="2397988"/>
            <a:ext cx="21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80" name="Google Shape;380;g728a8ca5bb_2_38"/>
          <p:cNvCxnSpPr/>
          <p:nvPr/>
        </p:nvCxnSpPr>
        <p:spPr>
          <a:xfrm flipH="1">
            <a:off x="1782225" y="2664050"/>
            <a:ext cx="20775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1" name="Google Shape;381;g728a8ca5bb_2_38"/>
          <p:cNvSpPr txBox="1">
            <a:spLocks noGrp="1"/>
          </p:cNvSpPr>
          <p:nvPr>
            <p:ph type="body" idx="1"/>
          </p:nvPr>
        </p:nvSpPr>
        <p:spPr>
          <a:xfrm>
            <a:off x="1625700" y="1807500"/>
            <a:ext cx="2077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1.Log in {email, password}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82" name="Google Shape;382;g728a8ca5bb_2_38"/>
          <p:cNvCxnSpPr/>
          <p:nvPr/>
        </p:nvCxnSpPr>
        <p:spPr>
          <a:xfrm rot="10800000" flipH="1">
            <a:off x="5426775" y="2446225"/>
            <a:ext cx="2004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3" name="Google Shape;383;g728a8ca5bb_2_38"/>
          <p:cNvSpPr txBox="1">
            <a:spLocks noGrp="1"/>
          </p:cNvSpPr>
          <p:nvPr>
            <p:ph type="body" idx="1"/>
          </p:nvPr>
        </p:nvSpPr>
        <p:spPr>
          <a:xfrm>
            <a:off x="5367600" y="1807500"/>
            <a:ext cx="2170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2.Send email and password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4" name="Google Shape;384;g728a8ca5bb_2_38"/>
          <p:cNvSpPr txBox="1">
            <a:spLocks noGrp="1"/>
          </p:cNvSpPr>
          <p:nvPr>
            <p:ph type="body" idx="1"/>
          </p:nvPr>
        </p:nvSpPr>
        <p:spPr>
          <a:xfrm>
            <a:off x="5520000" y="2721900"/>
            <a:ext cx="168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3.Return authentication status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85" name="Google Shape;385;g728a8ca5bb_2_38"/>
          <p:cNvCxnSpPr/>
          <p:nvPr/>
        </p:nvCxnSpPr>
        <p:spPr>
          <a:xfrm flipH="1">
            <a:off x="5451525" y="2664050"/>
            <a:ext cx="18372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6" name="Google Shape;386;g728a8ca5bb_2_38"/>
          <p:cNvSpPr txBox="1">
            <a:spLocks noGrp="1"/>
          </p:cNvSpPr>
          <p:nvPr>
            <p:ph type="body" idx="1"/>
          </p:nvPr>
        </p:nvSpPr>
        <p:spPr>
          <a:xfrm>
            <a:off x="1875825" y="2740250"/>
            <a:ext cx="20043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4. Display welcome message on homepage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FAA022B-9112-4F56-8506-00AFEEE209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44"/>
    </mc:Choice>
    <mc:Fallback xmlns="">
      <p:transition spd="slow" advTm="15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728a8ca5bb_3_25"/>
          <p:cNvSpPr txBox="1">
            <a:spLocks noGrp="1"/>
          </p:cNvSpPr>
          <p:nvPr>
            <p:ph type="body" idx="1"/>
          </p:nvPr>
        </p:nvSpPr>
        <p:spPr>
          <a:xfrm>
            <a:off x="1473300" y="5562525"/>
            <a:ext cx="58770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Do you know what helps you make your point clear? Lists like this one:</a:t>
            </a:r>
            <a:br>
              <a:rPr lang="es"/>
            </a:br>
            <a:endParaRPr>
              <a:solidFill>
                <a:schemeClr val="dk2"/>
              </a:solidFill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Because they’re simple 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You can organize your ideas clearly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And because you’ll never forget to buy milk!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And the most important thing: the audience won’t miss the point of your presentation</a:t>
            </a:r>
            <a:endParaRPr/>
          </a:p>
        </p:txBody>
      </p:sp>
      <p:sp>
        <p:nvSpPr>
          <p:cNvPr id="392" name="Google Shape;392;g728a8ca5bb_3_25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Login </a:t>
            </a:r>
            <a:r>
              <a:rPr lang="es" sz="2400" b="0"/>
              <a:t>(User Scenario Diagram)</a:t>
            </a:r>
            <a:endParaRPr sz="2400" b="0"/>
          </a:p>
        </p:txBody>
      </p:sp>
      <p:sp>
        <p:nvSpPr>
          <p:cNvPr id="393" name="Google Shape;393;g728a8ca5bb_3_2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pic>
        <p:nvPicPr>
          <p:cNvPr id="394" name="Google Shape;394;g728a8ca5bb_3_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9900" y="18463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g728a8ca5bb_3_25"/>
          <p:cNvSpPr txBox="1">
            <a:spLocks noGrp="1"/>
          </p:cNvSpPr>
          <p:nvPr>
            <p:ph type="body" idx="1"/>
          </p:nvPr>
        </p:nvSpPr>
        <p:spPr>
          <a:xfrm>
            <a:off x="1240750" y="29248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Account Login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396" name="Google Shape;396;g728a8ca5bb_3_25"/>
          <p:cNvCxnSpPr/>
          <p:nvPr/>
        </p:nvCxnSpPr>
        <p:spPr>
          <a:xfrm rot="10800000" flipH="1">
            <a:off x="2571677" y="2333750"/>
            <a:ext cx="33474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7" name="Google Shape;397;g728a8ca5bb_3_25"/>
          <p:cNvSpPr txBox="1">
            <a:spLocks noGrp="1"/>
          </p:cNvSpPr>
          <p:nvPr>
            <p:ph type="body" idx="1"/>
          </p:nvPr>
        </p:nvSpPr>
        <p:spPr>
          <a:xfrm>
            <a:off x="2472850" y="1923625"/>
            <a:ext cx="3625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1.Send credentials {email, password}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98" name="Google Shape;398;g728a8ca5bb_3_25"/>
          <p:cNvSpPr txBox="1">
            <a:spLocks noGrp="1"/>
          </p:cNvSpPr>
          <p:nvPr>
            <p:ph type="body" idx="1"/>
          </p:nvPr>
        </p:nvSpPr>
        <p:spPr>
          <a:xfrm>
            <a:off x="2727370" y="2533225"/>
            <a:ext cx="2805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2.Return authentication status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99" name="Google Shape;399;g728a8ca5bb_3_25"/>
          <p:cNvCxnSpPr/>
          <p:nvPr/>
        </p:nvCxnSpPr>
        <p:spPr>
          <a:xfrm flipH="1">
            <a:off x="2612881" y="2551575"/>
            <a:ext cx="30684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400" name="Google Shape;400;g728a8ca5bb_3_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10975" y="1829350"/>
            <a:ext cx="1039325" cy="1039325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g728a8ca5bb_3_25"/>
          <p:cNvSpPr txBox="1">
            <a:spLocks noGrp="1"/>
          </p:cNvSpPr>
          <p:nvPr>
            <p:ph type="body" idx="1"/>
          </p:nvPr>
        </p:nvSpPr>
        <p:spPr>
          <a:xfrm>
            <a:off x="6246727" y="3063400"/>
            <a:ext cx="14136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2" name="Google Shape;402;g728a8ca5bb_3_25"/>
          <p:cNvSpPr txBox="1">
            <a:spLocks noGrp="1"/>
          </p:cNvSpPr>
          <p:nvPr>
            <p:ph type="body" idx="1"/>
          </p:nvPr>
        </p:nvSpPr>
        <p:spPr>
          <a:xfrm>
            <a:off x="1700900" y="1472150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POST</a:t>
            </a:r>
            <a:endParaRPr sz="1000">
              <a:solidFill>
                <a:srgbClr val="00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F215566-107F-4D5E-983C-F35B2CFE5F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78"/>
    </mc:Choice>
    <mc:Fallback xmlns="">
      <p:transition spd="slow" advTm="9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728a8ca5bb_2_6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Books Flight </a:t>
            </a:r>
            <a:r>
              <a:rPr lang="es" sz="2400" b="0"/>
              <a:t>(Scenario Overview Diagram)</a:t>
            </a:r>
            <a:endParaRPr sz="2400" b="0"/>
          </a:p>
        </p:txBody>
      </p:sp>
      <p:sp>
        <p:nvSpPr>
          <p:cNvPr id="408" name="Google Shape;408;g728a8ca5bb_2_6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  <p:pic>
        <p:nvPicPr>
          <p:cNvPr id="409" name="Google Shape;409;g728a8ca5bb_2_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6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g728a8ca5bb_2_66"/>
          <p:cNvSpPr txBox="1">
            <a:spLocks noGrp="1"/>
          </p:cNvSpPr>
          <p:nvPr>
            <p:ph type="body" idx="1"/>
          </p:nvPr>
        </p:nvSpPr>
        <p:spPr>
          <a:xfrm>
            <a:off x="465225" y="2920875"/>
            <a:ext cx="123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11" name="Google Shape;411;g728a8ca5bb_2_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88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g728a8ca5bb_2_66"/>
          <p:cNvSpPr txBox="1">
            <a:spLocks noGrp="1"/>
          </p:cNvSpPr>
          <p:nvPr>
            <p:ph type="body" idx="1"/>
          </p:nvPr>
        </p:nvSpPr>
        <p:spPr>
          <a:xfrm>
            <a:off x="4089675" y="29970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Booking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13" name="Google Shape;413;g728a8ca5bb_2_6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725" y="1604175"/>
            <a:ext cx="1392900" cy="13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g728a8ca5bb_2_66"/>
          <p:cNvSpPr txBox="1">
            <a:spLocks noGrp="1"/>
          </p:cNvSpPr>
          <p:nvPr>
            <p:ph type="body" idx="1"/>
          </p:nvPr>
        </p:nvSpPr>
        <p:spPr>
          <a:xfrm>
            <a:off x="7492825" y="29208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Airline Enterprise Solution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415" name="Google Shape;415;g728a8ca5bb_2_66"/>
          <p:cNvCxnSpPr/>
          <p:nvPr/>
        </p:nvCxnSpPr>
        <p:spPr>
          <a:xfrm>
            <a:off x="1758000" y="2397988"/>
            <a:ext cx="21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6" name="Google Shape;416;g728a8ca5bb_2_66"/>
          <p:cNvCxnSpPr/>
          <p:nvPr/>
        </p:nvCxnSpPr>
        <p:spPr>
          <a:xfrm flipH="1">
            <a:off x="1782225" y="2664050"/>
            <a:ext cx="20775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7" name="Google Shape;417;g728a8ca5bb_2_66"/>
          <p:cNvSpPr txBox="1">
            <a:spLocks noGrp="1"/>
          </p:cNvSpPr>
          <p:nvPr>
            <p:ph type="body" idx="1"/>
          </p:nvPr>
        </p:nvSpPr>
        <p:spPr>
          <a:xfrm>
            <a:off x="1625700" y="1807500"/>
            <a:ext cx="2077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1.Choose flight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18" name="Google Shape;418;g728a8ca5bb_2_66"/>
          <p:cNvCxnSpPr/>
          <p:nvPr/>
        </p:nvCxnSpPr>
        <p:spPr>
          <a:xfrm rot="10800000" flipH="1">
            <a:off x="5426775" y="2446225"/>
            <a:ext cx="2004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9" name="Google Shape;419;g728a8ca5bb_2_66"/>
          <p:cNvSpPr txBox="1">
            <a:spLocks noGrp="1"/>
          </p:cNvSpPr>
          <p:nvPr>
            <p:ph type="body" idx="1"/>
          </p:nvPr>
        </p:nvSpPr>
        <p:spPr>
          <a:xfrm>
            <a:off x="5367600" y="1807500"/>
            <a:ext cx="2170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2.Send flight details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20" name="Google Shape;420;g728a8ca5bb_2_66"/>
          <p:cNvSpPr txBox="1">
            <a:spLocks noGrp="1"/>
          </p:cNvSpPr>
          <p:nvPr>
            <p:ph type="body" idx="1"/>
          </p:nvPr>
        </p:nvSpPr>
        <p:spPr>
          <a:xfrm>
            <a:off x="5520000" y="2721900"/>
            <a:ext cx="168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3.Return details of available flights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21" name="Google Shape;421;g728a8ca5bb_2_66"/>
          <p:cNvCxnSpPr/>
          <p:nvPr/>
        </p:nvCxnSpPr>
        <p:spPr>
          <a:xfrm flipH="1">
            <a:off x="5451525" y="2664050"/>
            <a:ext cx="18372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22" name="Google Shape;422;g728a8ca5bb_2_66"/>
          <p:cNvSpPr txBox="1">
            <a:spLocks noGrp="1"/>
          </p:cNvSpPr>
          <p:nvPr>
            <p:ph type="body" idx="1"/>
          </p:nvPr>
        </p:nvSpPr>
        <p:spPr>
          <a:xfrm>
            <a:off x="1875825" y="2740250"/>
            <a:ext cx="20043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4. Display details of available flights 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423" name="Google Shape;423;g728a8ca5bb_2_66"/>
          <p:cNvSpPr txBox="1">
            <a:spLocks noGrp="1"/>
          </p:cNvSpPr>
          <p:nvPr>
            <p:ph type="body" idx="1"/>
          </p:nvPr>
        </p:nvSpPr>
        <p:spPr>
          <a:xfrm>
            <a:off x="480850" y="4301725"/>
            <a:ext cx="3913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*Note: Assume passenger has logged in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179BF3C-AF10-4E78-A38D-26A63B0459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6"/>
    </mc:Choice>
    <mc:Fallback xmlns="">
      <p:transition spd="slow" advTm="6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28a8ca5bb_3_4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Books Flight </a:t>
            </a:r>
            <a:r>
              <a:rPr lang="es" sz="2400" b="0"/>
              <a:t>(Scenario Overview Diagram)</a:t>
            </a:r>
            <a:endParaRPr sz="2400" b="0"/>
          </a:p>
        </p:txBody>
      </p:sp>
      <p:sp>
        <p:nvSpPr>
          <p:cNvPr id="429" name="Google Shape;429;g728a8ca5bb_3_4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pic>
        <p:nvPicPr>
          <p:cNvPr id="430" name="Google Shape;430;g728a8ca5bb_3_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6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g728a8ca5bb_3_49"/>
          <p:cNvSpPr txBox="1">
            <a:spLocks noGrp="1"/>
          </p:cNvSpPr>
          <p:nvPr>
            <p:ph type="body" idx="1"/>
          </p:nvPr>
        </p:nvSpPr>
        <p:spPr>
          <a:xfrm>
            <a:off x="465225" y="2920875"/>
            <a:ext cx="123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32" name="Google Shape;432;g728a8ca5bb_3_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88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g728a8ca5bb_3_49"/>
          <p:cNvSpPr txBox="1">
            <a:spLocks noGrp="1"/>
          </p:cNvSpPr>
          <p:nvPr>
            <p:ph type="body" idx="1"/>
          </p:nvPr>
        </p:nvSpPr>
        <p:spPr>
          <a:xfrm>
            <a:off x="4089675" y="29970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Booking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34" name="Google Shape;434;g728a8ca5bb_3_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725" y="1604175"/>
            <a:ext cx="1392900" cy="13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g728a8ca5bb_3_49"/>
          <p:cNvSpPr txBox="1">
            <a:spLocks noGrp="1"/>
          </p:cNvSpPr>
          <p:nvPr>
            <p:ph type="body" idx="1"/>
          </p:nvPr>
        </p:nvSpPr>
        <p:spPr>
          <a:xfrm>
            <a:off x="7492825" y="29208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Airline Enterprise Solution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436" name="Google Shape;436;g728a8ca5bb_3_49"/>
          <p:cNvCxnSpPr/>
          <p:nvPr/>
        </p:nvCxnSpPr>
        <p:spPr>
          <a:xfrm>
            <a:off x="1758000" y="2397988"/>
            <a:ext cx="21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7" name="Google Shape;437;g728a8ca5bb_3_49"/>
          <p:cNvCxnSpPr/>
          <p:nvPr/>
        </p:nvCxnSpPr>
        <p:spPr>
          <a:xfrm flipH="1">
            <a:off x="1782225" y="2664050"/>
            <a:ext cx="20775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8" name="Google Shape;438;g728a8ca5bb_3_49"/>
          <p:cNvSpPr txBox="1">
            <a:spLocks noGrp="1"/>
          </p:cNvSpPr>
          <p:nvPr>
            <p:ph type="body" idx="1"/>
          </p:nvPr>
        </p:nvSpPr>
        <p:spPr>
          <a:xfrm>
            <a:off x="1625700" y="1807500"/>
            <a:ext cx="2077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5. Select flight and add-on preferences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39" name="Google Shape;439;g728a8ca5bb_3_49"/>
          <p:cNvCxnSpPr/>
          <p:nvPr/>
        </p:nvCxnSpPr>
        <p:spPr>
          <a:xfrm rot="10800000" flipH="1">
            <a:off x="5426775" y="2446225"/>
            <a:ext cx="2004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0" name="Google Shape;440;g728a8ca5bb_3_49"/>
          <p:cNvSpPr txBox="1">
            <a:spLocks noGrp="1"/>
          </p:cNvSpPr>
          <p:nvPr>
            <p:ph type="body" idx="1"/>
          </p:nvPr>
        </p:nvSpPr>
        <p:spPr>
          <a:xfrm>
            <a:off x="5367600" y="1807500"/>
            <a:ext cx="2170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6. Send flight and add-on preferences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1" name="Google Shape;441;g728a8ca5bb_3_49"/>
          <p:cNvSpPr txBox="1">
            <a:spLocks noGrp="1"/>
          </p:cNvSpPr>
          <p:nvPr>
            <p:ph type="body" idx="1"/>
          </p:nvPr>
        </p:nvSpPr>
        <p:spPr>
          <a:xfrm>
            <a:off x="5520000" y="2721900"/>
            <a:ext cx="168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7. Return flight booking with total price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42" name="Google Shape;442;g728a8ca5bb_3_49"/>
          <p:cNvCxnSpPr/>
          <p:nvPr/>
        </p:nvCxnSpPr>
        <p:spPr>
          <a:xfrm flipH="1">
            <a:off x="5451525" y="2664050"/>
            <a:ext cx="18372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3" name="Google Shape;443;g728a8ca5bb_3_49"/>
          <p:cNvSpPr txBox="1">
            <a:spLocks noGrp="1"/>
          </p:cNvSpPr>
          <p:nvPr>
            <p:ph type="body" idx="1"/>
          </p:nvPr>
        </p:nvSpPr>
        <p:spPr>
          <a:xfrm>
            <a:off x="1875825" y="2740250"/>
            <a:ext cx="20043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8. Display booking and price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4" name="Google Shape;444;g728a8ca5bb_3_49"/>
          <p:cNvSpPr txBox="1">
            <a:spLocks noGrp="1"/>
          </p:cNvSpPr>
          <p:nvPr>
            <p:ph type="body" idx="1"/>
          </p:nvPr>
        </p:nvSpPr>
        <p:spPr>
          <a:xfrm>
            <a:off x="480850" y="4301725"/>
            <a:ext cx="3913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*Note: Assume passenger has logged in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6101736-22B9-4845-9553-638FA08A10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8"/>
    </mc:Choice>
    <mc:Fallback xmlns="">
      <p:transition spd="slow" advTm="1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28a8ca5bb_3_6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Books Flight </a:t>
            </a:r>
            <a:r>
              <a:rPr lang="es" sz="2400" b="0"/>
              <a:t>(Scenario Overview Diagram)</a:t>
            </a:r>
            <a:endParaRPr sz="2400" b="0"/>
          </a:p>
        </p:txBody>
      </p:sp>
      <p:sp>
        <p:nvSpPr>
          <p:cNvPr id="450" name="Google Shape;450;g728a8ca5bb_3_6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  <p:pic>
        <p:nvPicPr>
          <p:cNvPr id="451" name="Google Shape;451;g728a8ca5bb_3_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6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g728a8ca5bb_3_69"/>
          <p:cNvSpPr txBox="1">
            <a:spLocks noGrp="1"/>
          </p:cNvSpPr>
          <p:nvPr>
            <p:ph type="body" idx="1"/>
          </p:nvPr>
        </p:nvSpPr>
        <p:spPr>
          <a:xfrm>
            <a:off x="465225" y="2920875"/>
            <a:ext cx="123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53" name="Google Shape;453;g728a8ca5bb_3_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88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g728a8ca5bb_3_69"/>
          <p:cNvSpPr txBox="1">
            <a:spLocks noGrp="1"/>
          </p:cNvSpPr>
          <p:nvPr>
            <p:ph type="body" idx="1"/>
          </p:nvPr>
        </p:nvSpPr>
        <p:spPr>
          <a:xfrm>
            <a:off x="4089675" y="29970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Booking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55" name="Google Shape;455;g728a8ca5bb_3_6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725" y="1604175"/>
            <a:ext cx="1392900" cy="13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g728a8ca5bb_3_69"/>
          <p:cNvSpPr txBox="1">
            <a:spLocks noGrp="1"/>
          </p:cNvSpPr>
          <p:nvPr>
            <p:ph type="body" idx="1"/>
          </p:nvPr>
        </p:nvSpPr>
        <p:spPr>
          <a:xfrm>
            <a:off x="7492825" y="29208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Airline Enterprise Solution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457" name="Google Shape;457;g728a8ca5bb_3_69"/>
          <p:cNvCxnSpPr/>
          <p:nvPr/>
        </p:nvCxnSpPr>
        <p:spPr>
          <a:xfrm>
            <a:off x="1758000" y="2397988"/>
            <a:ext cx="21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8" name="Google Shape;458;g728a8ca5bb_3_69"/>
          <p:cNvCxnSpPr/>
          <p:nvPr/>
        </p:nvCxnSpPr>
        <p:spPr>
          <a:xfrm flipH="1">
            <a:off x="1782225" y="2664050"/>
            <a:ext cx="20775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9" name="Google Shape;459;g728a8ca5bb_3_69"/>
          <p:cNvSpPr txBox="1">
            <a:spLocks noGrp="1"/>
          </p:cNvSpPr>
          <p:nvPr>
            <p:ph type="body" idx="1"/>
          </p:nvPr>
        </p:nvSpPr>
        <p:spPr>
          <a:xfrm>
            <a:off x="1625700" y="1807500"/>
            <a:ext cx="2077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9. Confirm booking and proceed to pay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60" name="Google Shape;460;g728a8ca5bb_3_69"/>
          <p:cNvCxnSpPr/>
          <p:nvPr/>
        </p:nvCxnSpPr>
        <p:spPr>
          <a:xfrm rot="10800000" flipH="1">
            <a:off x="5426775" y="2446225"/>
            <a:ext cx="2004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1" name="Google Shape;461;g728a8ca5bb_3_69"/>
          <p:cNvSpPr txBox="1">
            <a:spLocks noGrp="1"/>
          </p:cNvSpPr>
          <p:nvPr>
            <p:ph type="body" idx="1"/>
          </p:nvPr>
        </p:nvSpPr>
        <p:spPr>
          <a:xfrm>
            <a:off x="5367600" y="1807500"/>
            <a:ext cx="2170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10. Send payment details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2" name="Google Shape;462;g728a8ca5bb_3_69"/>
          <p:cNvSpPr txBox="1">
            <a:spLocks noGrp="1"/>
          </p:cNvSpPr>
          <p:nvPr>
            <p:ph type="body" idx="1"/>
          </p:nvPr>
        </p:nvSpPr>
        <p:spPr>
          <a:xfrm>
            <a:off x="5520000" y="2721900"/>
            <a:ext cx="168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11. Return payment status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63" name="Google Shape;463;g728a8ca5bb_3_69"/>
          <p:cNvCxnSpPr/>
          <p:nvPr/>
        </p:nvCxnSpPr>
        <p:spPr>
          <a:xfrm flipH="1">
            <a:off x="5451525" y="2664050"/>
            <a:ext cx="18372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4" name="Google Shape;464;g728a8ca5bb_3_69"/>
          <p:cNvSpPr txBox="1">
            <a:spLocks noGrp="1"/>
          </p:cNvSpPr>
          <p:nvPr>
            <p:ph type="body" idx="1"/>
          </p:nvPr>
        </p:nvSpPr>
        <p:spPr>
          <a:xfrm>
            <a:off x="1875825" y="2740250"/>
            <a:ext cx="20043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12. Display booking paid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5" name="Google Shape;465;g728a8ca5bb_3_69"/>
          <p:cNvSpPr txBox="1">
            <a:spLocks noGrp="1"/>
          </p:cNvSpPr>
          <p:nvPr>
            <p:ph type="body" idx="1"/>
          </p:nvPr>
        </p:nvSpPr>
        <p:spPr>
          <a:xfrm>
            <a:off x="480850" y="4301725"/>
            <a:ext cx="3913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*Note: Assume passenger has logged in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A1C2703-3386-4C60-9203-9930B879E4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3"/>
    </mc:Choice>
    <mc:Fallback xmlns="">
      <p:transition spd="slow" advTm="2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728a8ca5bb_3_8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Books Flight </a:t>
            </a:r>
            <a:r>
              <a:rPr lang="es" sz="2400" b="0"/>
              <a:t>(User Scenario Diagram)</a:t>
            </a:r>
            <a:endParaRPr sz="2400" b="0"/>
          </a:p>
        </p:txBody>
      </p:sp>
      <p:sp>
        <p:nvSpPr>
          <p:cNvPr id="471" name="Google Shape;471;g728a8ca5bb_3_8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  <p:sp>
        <p:nvSpPr>
          <p:cNvPr id="472" name="Google Shape;472;g728a8ca5bb_3_89"/>
          <p:cNvSpPr txBox="1">
            <a:spLocks noGrp="1"/>
          </p:cNvSpPr>
          <p:nvPr>
            <p:ph type="body" idx="1"/>
          </p:nvPr>
        </p:nvSpPr>
        <p:spPr>
          <a:xfrm>
            <a:off x="391646" y="1461775"/>
            <a:ext cx="1103700" cy="13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1-Send flight destination, date {departDest, arrDest}</a:t>
            </a:r>
            <a:endParaRPr sz="100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SESSION[date]</a:t>
            </a:r>
            <a:endParaRPr sz="100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0000"/>
              </a:solidFill>
            </a:endParaRPr>
          </a:p>
        </p:txBody>
      </p:sp>
      <p:cxnSp>
        <p:nvCxnSpPr>
          <p:cNvPr id="473" name="Google Shape;473;g728a8ca5bb_3_89"/>
          <p:cNvCxnSpPr/>
          <p:nvPr/>
        </p:nvCxnSpPr>
        <p:spPr>
          <a:xfrm rot="10800000" flipH="1">
            <a:off x="2062475" y="3080775"/>
            <a:ext cx="14136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4" name="Google Shape;474;g728a8ca5bb_3_89"/>
          <p:cNvSpPr txBox="1">
            <a:spLocks noGrp="1"/>
          </p:cNvSpPr>
          <p:nvPr>
            <p:ph type="body" idx="1"/>
          </p:nvPr>
        </p:nvSpPr>
        <p:spPr>
          <a:xfrm>
            <a:off x="1405250" y="1479075"/>
            <a:ext cx="794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2-Return list of available flights</a:t>
            </a:r>
            <a:endParaRPr sz="100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0000"/>
              </a:solidFill>
            </a:endParaRPr>
          </a:p>
        </p:txBody>
      </p:sp>
      <p:sp>
        <p:nvSpPr>
          <p:cNvPr id="475" name="Google Shape;475;g728a8ca5bb_3_89"/>
          <p:cNvSpPr txBox="1">
            <a:spLocks noGrp="1"/>
          </p:cNvSpPr>
          <p:nvPr>
            <p:ph type="body" idx="1"/>
          </p:nvPr>
        </p:nvSpPr>
        <p:spPr>
          <a:xfrm>
            <a:off x="1792925" y="2344425"/>
            <a:ext cx="18903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3-Send chosen flight {flightNo} and add-on{meal_id, baggage_id, class_type_id} </a:t>
            </a:r>
            <a:endParaRPr sz="100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0000"/>
              </a:solidFill>
            </a:endParaRPr>
          </a:p>
        </p:txBody>
      </p:sp>
      <p:cxnSp>
        <p:nvCxnSpPr>
          <p:cNvPr id="476" name="Google Shape;476;g728a8ca5bb_3_89"/>
          <p:cNvCxnSpPr/>
          <p:nvPr/>
        </p:nvCxnSpPr>
        <p:spPr>
          <a:xfrm rot="10800000">
            <a:off x="2059013" y="3132599"/>
            <a:ext cx="1358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7" name="Google Shape;477;g728a8ca5bb_3_89"/>
          <p:cNvSpPr txBox="1">
            <a:spLocks noGrp="1"/>
          </p:cNvSpPr>
          <p:nvPr>
            <p:ph type="body" idx="1"/>
          </p:nvPr>
        </p:nvSpPr>
        <p:spPr>
          <a:xfrm>
            <a:off x="480850" y="4301725"/>
            <a:ext cx="3913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*Note: Assume passenger has logged in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478" name="Google Shape;478;g728a8ca5bb_3_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5275" y="3005155"/>
            <a:ext cx="551050" cy="551069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g728a8ca5bb_3_89"/>
          <p:cNvSpPr txBox="1">
            <a:spLocks noGrp="1"/>
          </p:cNvSpPr>
          <p:nvPr>
            <p:ph type="body" idx="1"/>
          </p:nvPr>
        </p:nvSpPr>
        <p:spPr>
          <a:xfrm>
            <a:off x="3590350" y="3608909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Booking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80" name="Google Shape;480;g728a8ca5bb_3_8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5045" y="3047550"/>
            <a:ext cx="551059" cy="503825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g728a8ca5bb_3_89"/>
          <p:cNvSpPr txBox="1">
            <a:spLocks noGrp="1"/>
          </p:cNvSpPr>
          <p:nvPr>
            <p:ph type="body" idx="1"/>
          </p:nvPr>
        </p:nvSpPr>
        <p:spPr>
          <a:xfrm>
            <a:off x="961950" y="3602112"/>
            <a:ext cx="10383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Booking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82" name="Google Shape;482;g728a8ca5bb_3_8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66750" y="942850"/>
            <a:ext cx="548700" cy="5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g728a8ca5bb_3_8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93075" y="852875"/>
            <a:ext cx="548699" cy="54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g728a8ca5bb_3_8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88675" y="2974850"/>
            <a:ext cx="551050" cy="55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g728a8ca5bb_3_8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146225" y="3005176"/>
            <a:ext cx="609600" cy="60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6" name="Google Shape;486;g728a8ca5bb_3_89"/>
          <p:cNvCxnSpPr/>
          <p:nvPr/>
        </p:nvCxnSpPr>
        <p:spPr>
          <a:xfrm rot="5400000">
            <a:off x="854200" y="2171025"/>
            <a:ext cx="12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7" name="Google Shape;487;g728a8ca5bb_3_89"/>
          <p:cNvCxnSpPr/>
          <p:nvPr/>
        </p:nvCxnSpPr>
        <p:spPr>
          <a:xfrm rot="5400000" flipH="1">
            <a:off x="809251" y="2153366"/>
            <a:ext cx="12159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8" name="Google Shape;488;g728a8ca5bb_3_89"/>
          <p:cNvSpPr txBox="1">
            <a:spLocks noGrp="1"/>
          </p:cNvSpPr>
          <p:nvPr>
            <p:ph type="body" idx="1"/>
          </p:nvPr>
        </p:nvSpPr>
        <p:spPr>
          <a:xfrm>
            <a:off x="1905875" y="974184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89" name="Google Shape;489;g728a8ca5bb_3_89"/>
          <p:cNvSpPr txBox="1">
            <a:spLocks noGrp="1"/>
          </p:cNvSpPr>
          <p:nvPr>
            <p:ph type="body" idx="1"/>
          </p:nvPr>
        </p:nvSpPr>
        <p:spPr>
          <a:xfrm>
            <a:off x="4512125" y="848534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Pricing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0" name="Google Shape;490;g728a8ca5bb_3_89"/>
          <p:cNvSpPr txBox="1">
            <a:spLocks noGrp="1"/>
          </p:cNvSpPr>
          <p:nvPr>
            <p:ph type="body" idx="1"/>
          </p:nvPr>
        </p:nvSpPr>
        <p:spPr>
          <a:xfrm>
            <a:off x="6192463" y="3545709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Billing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1" name="Google Shape;491;g728a8ca5bb_3_89"/>
          <p:cNvSpPr txBox="1">
            <a:spLocks noGrp="1"/>
          </p:cNvSpPr>
          <p:nvPr>
            <p:ph type="body" idx="1"/>
          </p:nvPr>
        </p:nvSpPr>
        <p:spPr>
          <a:xfrm>
            <a:off x="941550" y="2758875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cxnSp>
        <p:nvCxnSpPr>
          <p:cNvPr id="492" name="Google Shape;492;g728a8ca5bb_3_89"/>
          <p:cNvCxnSpPr/>
          <p:nvPr/>
        </p:nvCxnSpPr>
        <p:spPr>
          <a:xfrm rot="5400000">
            <a:off x="3597400" y="2018625"/>
            <a:ext cx="12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3" name="Google Shape;493;g728a8ca5bb_3_89"/>
          <p:cNvCxnSpPr/>
          <p:nvPr/>
        </p:nvCxnSpPr>
        <p:spPr>
          <a:xfrm rot="5400000" flipH="1">
            <a:off x="3552601" y="2001044"/>
            <a:ext cx="12156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4" name="Google Shape;494;g728a8ca5bb_3_89"/>
          <p:cNvSpPr txBox="1"/>
          <p:nvPr/>
        </p:nvSpPr>
        <p:spPr>
          <a:xfrm>
            <a:off x="3185350" y="1667725"/>
            <a:ext cx="1103700" cy="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4-Get add-on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{meal_id, baggage_id, class_type_id}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5" name="Google Shape;495;g728a8ca5bb_3_89"/>
          <p:cNvSpPr txBox="1"/>
          <p:nvPr/>
        </p:nvSpPr>
        <p:spPr>
          <a:xfrm>
            <a:off x="4148450" y="1692475"/>
            <a:ext cx="11781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5-Return add-on price {meal_price, baggage_price, class_percentage}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6" name="Google Shape;496;g728a8ca5bb_3_89"/>
          <p:cNvSpPr txBox="1">
            <a:spLocks noGrp="1"/>
          </p:cNvSpPr>
          <p:nvPr>
            <p:ph type="body" idx="1"/>
          </p:nvPr>
        </p:nvSpPr>
        <p:spPr>
          <a:xfrm>
            <a:off x="3752200" y="2710575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cxnSp>
        <p:nvCxnSpPr>
          <p:cNvPr id="497" name="Google Shape;497;g728a8ca5bb_3_89"/>
          <p:cNvCxnSpPr/>
          <p:nvPr/>
        </p:nvCxnSpPr>
        <p:spPr>
          <a:xfrm rot="10800000" flipH="1">
            <a:off x="4694325" y="3233150"/>
            <a:ext cx="14136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8" name="Google Shape;498;g728a8ca5bb_3_89"/>
          <p:cNvCxnSpPr/>
          <p:nvPr/>
        </p:nvCxnSpPr>
        <p:spPr>
          <a:xfrm rot="10800000">
            <a:off x="4690863" y="3347744"/>
            <a:ext cx="1358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9" name="Google Shape;499;g728a8ca5bb_3_89"/>
          <p:cNvSpPr txBox="1"/>
          <p:nvPr/>
        </p:nvSpPr>
        <p:spPr>
          <a:xfrm>
            <a:off x="4602075" y="2866180"/>
            <a:ext cx="16866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8-Send {refCode, total_price}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500" name="Google Shape;500;g728a8ca5bb_3_89"/>
          <p:cNvCxnSpPr/>
          <p:nvPr/>
        </p:nvCxnSpPr>
        <p:spPr>
          <a:xfrm rot="10800000" flipH="1">
            <a:off x="6827925" y="3233150"/>
            <a:ext cx="14136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1" name="Google Shape;501;g728a8ca5bb_3_89"/>
          <p:cNvCxnSpPr/>
          <p:nvPr/>
        </p:nvCxnSpPr>
        <p:spPr>
          <a:xfrm rot="10800000">
            <a:off x="6824463" y="3347744"/>
            <a:ext cx="1358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2" name="Google Shape;502;g728a8ca5bb_3_89"/>
          <p:cNvSpPr txBox="1"/>
          <p:nvPr/>
        </p:nvSpPr>
        <p:spPr>
          <a:xfrm>
            <a:off x="6748300" y="2866180"/>
            <a:ext cx="14931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9-Send {total_price, refCode} 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3" name="Google Shape;503;g728a8ca5bb_3_89"/>
          <p:cNvSpPr txBox="1"/>
          <p:nvPr/>
        </p:nvSpPr>
        <p:spPr>
          <a:xfrm>
            <a:off x="6625425" y="3338675"/>
            <a:ext cx="16866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10-Return{status, refCode}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4" name="Google Shape;504;g728a8ca5bb_3_89"/>
          <p:cNvSpPr txBox="1"/>
          <p:nvPr/>
        </p:nvSpPr>
        <p:spPr>
          <a:xfrm>
            <a:off x="4534738" y="3308447"/>
            <a:ext cx="16866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11-Return {status, refCode}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5" name="Google Shape;505;g728a8ca5bb_3_89"/>
          <p:cNvSpPr txBox="1"/>
          <p:nvPr/>
        </p:nvSpPr>
        <p:spPr>
          <a:xfrm>
            <a:off x="1910425" y="3091660"/>
            <a:ext cx="19710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Ubuntu"/>
                <a:ea typeface="Ubuntu"/>
                <a:cs typeface="Ubuntu"/>
                <a:sym typeface="Ubuntu"/>
              </a:rPr>
              <a:t>6-</a:t>
            </a:r>
            <a:r>
              <a:rPr lang="en-SG" sz="1000" dirty="0">
                <a:latin typeface="Ubuntu"/>
                <a:ea typeface="Ubuntu"/>
                <a:cs typeface="Ubuntu"/>
                <a:sym typeface="Ubuntu"/>
              </a:rPr>
              <a:t>Return</a:t>
            </a:r>
            <a:r>
              <a:rPr lang="es" sz="1000" dirty="0">
                <a:latin typeface="Ubuntu"/>
                <a:ea typeface="Ubuntu"/>
                <a:cs typeface="Ubuntu"/>
                <a:sym typeface="Ubuntu"/>
              </a:rPr>
              <a:t> flight {flightNo, total_price,....}</a:t>
            </a:r>
            <a:endParaRPr sz="100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6" name="Google Shape;506;g728a8ca5bb_3_89"/>
          <p:cNvSpPr txBox="1"/>
          <p:nvPr/>
        </p:nvSpPr>
        <p:spPr>
          <a:xfrm>
            <a:off x="1854875" y="3420570"/>
            <a:ext cx="19710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7-Proceed to pay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507" name="Google Shape;507;g728a8ca5bb_3_89"/>
          <p:cNvCxnSpPr/>
          <p:nvPr/>
        </p:nvCxnSpPr>
        <p:spPr>
          <a:xfrm rot="10800000" flipH="1">
            <a:off x="2103525" y="3461750"/>
            <a:ext cx="14136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8" name="Google Shape;508;g728a8ca5bb_3_89"/>
          <p:cNvSpPr txBox="1"/>
          <p:nvPr/>
        </p:nvSpPr>
        <p:spPr>
          <a:xfrm>
            <a:off x="1854875" y="3727675"/>
            <a:ext cx="19710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Ubuntu"/>
                <a:ea typeface="Ubuntu"/>
                <a:cs typeface="Ubuntu"/>
                <a:sym typeface="Ubuntu"/>
              </a:rPr>
              <a:t>12-</a:t>
            </a:r>
            <a:r>
              <a:rPr lang="en-SG" sz="1000" dirty="0">
                <a:latin typeface="Ubuntu"/>
                <a:ea typeface="Ubuntu"/>
                <a:cs typeface="Ubuntu"/>
                <a:sym typeface="Ubuntu"/>
              </a:rPr>
              <a:t>Return</a:t>
            </a:r>
            <a:r>
              <a:rPr lang="es" sz="1000" dirty="0">
                <a:latin typeface="Ubuntu"/>
                <a:ea typeface="Ubuntu"/>
                <a:cs typeface="Ubuntu"/>
                <a:sym typeface="Ubuntu"/>
              </a:rPr>
              <a:t> payment status</a:t>
            </a:r>
            <a:endParaRPr sz="1000" dirty="0"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509" name="Google Shape;509;g728a8ca5bb_3_89"/>
          <p:cNvCxnSpPr/>
          <p:nvPr/>
        </p:nvCxnSpPr>
        <p:spPr>
          <a:xfrm rot="10800000">
            <a:off x="2073275" y="3721975"/>
            <a:ext cx="1452900" cy="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0" name="Google Shape;510;g728a8ca5bb_3_89"/>
          <p:cNvSpPr txBox="1">
            <a:spLocks noGrp="1"/>
          </p:cNvSpPr>
          <p:nvPr>
            <p:ph type="body" idx="1"/>
          </p:nvPr>
        </p:nvSpPr>
        <p:spPr>
          <a:xfrm>
            <a:off x="6225900" y="2710575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511" name="Google Shape;511;g728a8ca5bb_3_89"/>
          <p:cNvSpPr txBox="1">
            <a:spLocks noGrp="1"/>
          </p:cNvSpPr>
          <p:nvPr>
            <p:ph type="body" idx="1"/>
          </p:nvPr>
        </p:nvSpPr>
        <p:spPr>
          <a:xfrm>
            <a:off x="5436750" y="3443825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POST</a:t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512" name="Google Shape;512;g728a8ca5bb_3_89"/>
          <p:cNvSpPr txBox="1">
            <a:spLocks noGrp="1"/>
          </p:cNvSpPr>
          <p:nvPr>
            <p:ph type="body" idx="1"/>
          </p:nvPr>
        </p:nvSpPr>
        <p:spPr>
          <a:xfrm rot="-5400000">
            <a:off x="3410868" y="3176625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POST</a:t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513" name="Google Shape;513;g728a8ca5bb_3_89"/>
          <p:cNvSpPr txBox="1">
            <a:spLocks noGrp="1"/>
          </p:cNvSpPr>
          <p:nvPr>
            <p:ph type="body" idx="1"/>
          </p:nvPr>
        </p:nvSpPr>
        <p:spPr>
          <a:xfrm>
            <a:off x="7668025" y="3583617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PayPal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API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1613AB4-843C-421B-A1D1-53B9685E36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226"/>
    </mc:Choice>
    <mc:Fallback xmlns="">
      <p:transition spd="slow" advTm="46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Google Shape;518;g728a8ca5bb_3_1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4575" y="2072301"/>
            <a:ext cx="1103700" cy="11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g728a8ca5bb_3_15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Books Flight </a:t>
            </a:r>
            <a:r>
              <a:rPr lang="es" sz="2400" b="0"/>
              <a:t>(User Scenario Diagram)</a:t>
            </a:r>
            <a:endParaRPr sz="2400" b="0"/>
          </a:p>
        </p:txBody>
      </p:sp>
      <p:sp>
        <p:nvSpPr>
          <p:cNvPr id="520" name="Google Shape;520;g728a8ca5bb_3_15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16</a:t>
            </a:fld>
            <a:endParaRPr/>
          </a:p>
        </p:txBody>
      </p:sp>
      <p:sp>
        <p:nvSpPr>
          <p:cNvPr id="521" name="Google Shape;521;g728a8ca5bb_3_151"/>
          <p:cNvSpPr txBox="1">
            <a:spLocks noGrp="1"/>
          </p:cNvSpPr>
          <p:nvPr>
            <p:ph type="body" idx="1"/>
          </p:nvPr>
        </p:nvSpPr>
        <p:spPr>
          <a:xfrm>
            <a:off x="467850" y="1614175"/>
            <a:ext cx="1103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13-Send pid</a:t>
            </a:r>
            <a:endParaRPr sz="100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{pid}</a:t>
            </a:r>
            <a:endParaRPr sz="100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22" name="Google Shape;522;g728a8ca5bb_3_1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5875" y="2368696"/>
            <a:ext cx="551050" cy="551069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g728a8ca5bb_3_151"/>
          <p:cNvSpPr txBox="1">
            <a:spLocks noGrp="1"/>
          </p:cNvSpPr>
          <p:nvPr>
            <p:ph type="body" idx="1"/>
          </p:nvPr>
        </p:nvSpPr>
        <p:spPr>
          <a:xfrm>
            <a:off x="811341" y="2854159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Booking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24" name="Google Shape;524;g728a8ca5bb_3_1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57024" y="2269975"/>
            <a:ext cx="609600" cy="60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5" name="Google Shape;525;g728a8ca5bb_3_151"/>
          <p:cNvCxnSpPr/>
          <p:nvPr/>
        </p:nvCxnSpPr>
        <p:spPr>
          <a:xfrm rot="5400000">
            <a:off x="1157350" y="1867875"/>
            <a:ext cx="664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6" name="Google Shape;526;g728a8ca5bb_3_151"/>
          <p:cNvCxnSpPr/>
          <p:nvPr/>
        </p:nvCxnSpPr>
        <p:spPr>
          <a:xfrm rot="5400000" flipH="1">
            <a:off x="1099350" y="1856612"/>
            <a:ext cx="6357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7" name="Google Shape;527;g728a8ca5bb_3_151"/>
          <p:cNvSpPr txBox="1">
            <a:spLocks noGrp="1"/>
          </p:cNvSpPr>
          <p:nvPr>
            <p:ph type="body" idx="1"/>
          </p:nvPr>
        </p:nvSpPr>
        <p:spPr>
          <a:xfrm>
            <a:off x="1905875" y="945134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28" name="Google Shape;528;g728a8ca5bb_3_151"/>
          <p:cNvSpPr txBox="1">
            <a:spLocks noGrp="1"/>
          </p:cNvSpPr>
          <p:nvPr>
            <p:ph type="body" idx="1"/>
          </p:nvPr>
        </p:nvSpPr>
        <p:spPr>
          <a:xfrm>
            <a:off x="932800" y="2100975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cxnSp>
        <p:nvCxnSpPr>
          <p:cNvPr id="529" name="Google Shape;529;g728a8ca5bb_3_151"/>
          <p:cNvCxnSpPr/>
          <p:nvPr/>
        </p:nvCxnSpPr>
        <p:spPr>
          <a:xfrm rot="10800000" flipH="1">
            <a:off x="5850764" y="2598834"/>
            <a:ext cx="1682400" cy="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0" name="Google Shape;530;g728a8ca5bb_3_151"/>
          <p:cNvCxnSpPr/>
          <p:nvPr/>
        </p:nvCxnSpPr>
        <p:spPr>
          <a:xfrm rot="10800000">
            <a:off x="5846666" y="2661948"/>
            <a:ext cx="1616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1" name="Google Shape;531;g728a8ca5bb_3_151"/>
          <p:cNvSpPr txBox="1"/>
          <p:nvPr/>
        </p:nvSpPr>
        <p:spPr>
          <a:xfrm>
            <a:off x="5918775" y="2066875"/>
            <a:ext cx="16824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Ubuntu"/>
                <a:ea typeface="Ubuntu"/>
                <a:cs typeface="Ubuntu"/>
                <a:sym typeface="Ubuntu"/>
              </a:rPr>
              <a:t>18-Prepare email body, from, to {email, body [refCode],...}</a:t>
            </a:r>
            <a:endParaRPr sz="1000" dirty="0">
              <a:latin typeface="Ubuntu"/>
              <a:ea typeface="Ubuntu"/>
              <a:cs typeface="Ubuntu"/>
              <a:sym typeface="Ubuntu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32" name="Google Shape;532;g728a8ca5bb_3_151"/>
          <p:cNvSpPr txBox="1"/>
          <p:nvPr/>
        </p:nvSpPr>
        <p:spPr>
          <a:xfrm>
            <a:off x="5898225" y="2767250"/>
            <a:ext cx="16866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Ubuntu"/>
                <a:ea typeface="Ubuntu"/>
                <a:cs typeface="Ubuntu"/>
                <a:sym typeface="Ubuntu"/>
              </a:rPr>
              <a:t>19-Return email </a:t>
            </a:r>
            <a:r>
              <a:rPr lang="en-SG" sz="1000" dirty="0">
                <a:latin typeface="Ubuntu"/>
                <a:ea typeface="Ubuntu"/>
                <a:cs typeface="Ubuntu"/>
                <a:sym typeface="Ubuntu"/>
              </a:rPr>
              <a:t>sent </a:t>
            </a:r>
            <a:r>
              <a:rPr lang="es" sz="1000" dirty="0">
                <a:latin typeface="Ubuntu"/>
                <a:ea typeface="Ubuntu"/>
                <a:cs typeface="Ubuntu"/>
                <a:sym typeface="Ubuntu"/>
              </a:rPr>
              <a:t>status</a:t>
            </a:r>
            <a:endParaRPr sz="1000" dirty="0">
              <a:latin typeface="Ubuntu"/>
              <a:ea typeface="Ubuntu"/>
              <a:cs typeface="Ubuntu"/>
              <a:sym typeface="Ubuntu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33" name="Google Shape;533;g728a8ca5bb_3_151"/>
          <p:cNvSpPr txBox="1">
            <a:spLocks noGrp="1"/>
          </p:cNvSpPr>
          <p:nvPr>
            <p:ph type="body" idx="1"/>
          </p:nvPr>
        </p:nvSpPr>
        <p:spPr>
          <a:xfrm>
            <a:off x="7439425" y="2974017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Mailjet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API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34" name="Google Shape;534;g728a8ca5bb_3_15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17400" y="718625"/>
            <a:ext cx="794400" cy="7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g728a8ca5bb_3_151"/>
          <p:cNvSpPr txBox="1"/>
          <p:nvPr/>
        </p:nvSpPr>
        <p:spPr>
          <a:xfrm>
            <a:off x="1422225" y="1529276"/>
            <a:ext cx="13833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14-Return passenger info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{firstName, lastName, email}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36" name="Google Shape;536;g728a8ca5bb_3_15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61400" y="4043588"/>
            <a:ext cx="548700" cy="5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g728a8ca5bb_3_151"/>
          <p:cNvSpPr txBox="1">
            <a:spLocks noGrp="1"/>
          </p:cNvSpPr>
          <p:nvPr>
            <p:ph type="body" idx="1"/>
          </p:nvPr>
        </p:nvSpPr>
        <p:spPr>
          <a:xfrm>
            <a:off x="1800525" y="4074921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538" name="Google Shape;538;g728a8ca5bb_3_151"/>
          <p:cNvCxnSpPr/>
          <p:nvPr/>
        </p:nvCxnSpPr>
        <p:spPr>
          <a:xfrm rot="5400000">
            <a:off x="1257225" y="3788525"/>
            <a:ext cx="46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9" name="Google Shape;539;g728a8ca5bb_3_151"/>
          <p:cNvCxnSpPr/>
          <p:nvPr/>
        </p:nvCxnSpPr>
        <p:spPr>
          <a:xfrm rot="5400000" flipH="1">
            <a:off x="1195025" y="3779365"/>
            <a:ext cx="4476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0" name="Google Shape;540;g728a8ca5bb_3_151"/>
          <p:cNvSpPr txBox="1"/>
          <p:nvPr/>
        </p:nvSpPr>
        <p:spPr>
          <a:xfrm>
            <a:off x="1395459" y="3581000"/>
            <a:ext cx="12849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15-Send flightNo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{flightNo}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1" name="Google Shape;541;g728a8ca5bb_3_151"/>
          <p:cNvSpPr txBox="1"/>
          <p:nvPr/>
        </p:nvSpPr>
        <p:spPr>
          <a:xfrm>
            <a:off x="484975" y="3504800"/>
            <a:ext cx="9573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16-Return flight info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Ubuntu"/>
                <a:ea typeface="Ubuntu"/>
                <a:cs typeface="Ubuntu"/>
                <a:sym typeface="Ubuntu"/>
              </a:rPr>
              <a:t>{deptTime}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2" name="Google Shape;542;g728a8ca5bb_3_151"/>
          <p:cNvSpPr txBox="1">
            <a:spLocks noGrp="1"/>
          </p:cNvSpPr>
          <p:nvPr>
            <p:ph type="body" idx="1"/>
          </p:nvPr>
        </p:nvSpPr>
        <p:spPr>
          <a:xfrm>
            <a:off x="932800" y="3279886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543" name="Google Shape;543;g728a8ca5bb_3_151"/>
          <p:cNvSpPr txBox="1"/>
          <p:nvPr/>
        </p:nvSpPr>
        <p:spPr>
          <a:xfrm>
            <a:off x="2309950" y="2705275"/>
            <a:ext cx="19710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latin typeface="Ubuntu"/>
                <a:ea typeface="Ubuntu"/>
                <a:cs typeface="Ubuntu"/>
                <a:sym typeface="Ubuntu"/>
              </a:rPr>
              <a:t>17-send passenger info + flight info  + booking info {refCode, email,....}</a:t>
            </a:r>
            <a:endParaRPr sz="1000" dirty="0"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544" name="Google Shape;544;g728a8ca5bb_3_151"/>
          <p:cNvCxnSpPr/>
          <p:nvPr/>
        </p:nvCxnSpPr>
        <p:spPr>
          <a:xfrm>
            <a:off x="2036500" y="2674963"/>
            <a:ext cx="27177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5" name="Google Shape;545;g728a8ca5bb_3_151"/>
          <p:cNvSpPr txBox="1">
            <a:spLocks noGrp="1"/>
          </p:cNvSpPr>
          <p:nvPr>
            <p:ph type="body" idx="1"/>
          </p:nvPr>
        </p:nvSpPr>
        <p:spPr>
          <a:xfrm>
            <a:off x="4516950" y="2805884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Notification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6" name="Google Shape;546;g728a8ca5bb_3_151"/>
          <p:cNvSpPr txBox="1">
            <a:spLocks noGrp="1"/>
          </p:cNvSpPr>
          <p:nvPr>
            <p:ph type="body" idx="1"/>
          </p:nvPr>
        </p:nvSpPr>
        <p:spPr>
          <a:xfrm>
            <a:off x="1952925" y="2398524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AMQP</a:t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547" name="Google Shape;547;g728a8ca5bb_3_151"/>
          <p:cNvSpPr txBox="1">
            <a:spLocks noGrp="1"/>
          </p:cNvSpPr>
          <p:nvPr>
            <p:ph type="body" idx="1"/>
          </p:nvPr>
        </p:nvSpPr>
        <p:spPr>
          <a:xfrm rot="5400000">
            <a:off x="5047600" y="2365486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POST</a:t>
            </a:r>
            <a:endParaRPr sz="1000">
              <a:solidFill>
                <a:srgbClr val="0000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A189242-2E59-4E72-8292-7CA7B2B87C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41"/>
    </mc:Choice>
    <mc:Fallback xmlns="">
      <p:transition spd="slow" advTm="12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728a8ca5bb_2_13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View Bookings </a:t>
            </a:r>
            <a:r>
              <a:rPr lang="es" sz="2400" b="0"/>
              <a:t>(Scenario Overview Diagram)</a:t>
            </a:r>
            <a:endParaRPr sz="2400" b="0"/>
          </a:p>
        </p:txBody>
      </p:sp>
      <p:sp>
        <p:nvSpPr>
          <p:cNvPr id="553" name="Google Shape;553;g728a8ca5bb_2_13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  <p:pic>
        <p:nvPicPr>
          <p:cNvPr id="554" name="Google Shape;554;g728a8ca5bb_2_1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6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Google Shape;555;g728a8ca5bb_2_139"/>
          <p:cNvSpPr txBox="1">
            <a:spLocks noGrp="1"/>
          </p:cNvSpPr>
          <p:nvPr>
            <p:ph type="body" idx="1"/>
          </p:nvPr>
        </p:nvSpPr>
        <p:spPr>
          <a:xfrm>
            <a:off x="465225" y="2920875"/>
            <a:ext cx="123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56" name="Google Shape;556;g728a8ca5bb_2_1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88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g728a8ca5bb_2_139"/>
          <p:cNvSpPr txBox="1">
            <a:spLocks noGrp="1"/>
          </p:cNvSpPr>
          <p:nvPr>
            <p:ph type="body" idx="1"/>
          </p:nvPr>
        </p:nvSpPr>
        <p:spPr>
          <a:xfrm>
            <a:off x="4089674" y="2997075"/>
            <a:ext cx="1430325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Management UI</a:t>
            </a:r>
            <a:endParaRPr b="1" dirty="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58" name="Google Shape;558;g728a8ca5bb_2_1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725" y="1604175"/>
            <a:ext cx="1392900" cy="13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g728a8ca5bb_2_139"/>
          <p:cNvSpPr txBox="1">
            <a:spLocks noGrp="1"/>
          </p:cNvSpPr>
          <p:nvPr>
            <p:ph type="body" idx="1"/>
          </p:nvPr>
        </p:nvSpPr>
        <p:spPr>
          <a:xfrm>
            <a:off x="7492825" y="29208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Airline Enterprise Solution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560" name="Google Shape;560;g728a8ca5bb_2_139"/>
          <p:cNvCxnSpPr/>
          <p:nvPr/>
        </p:nvCxnSpPr>
        <p:spPr>
          <a:xfrm>
            <a:off x="1758000" y="2397988"/>
            <a:ext cx="21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1" name="Google Shape;561;g728a8ca5bb_2_139"/>
          <p:cNvCxnSpPr/>
          <p:nvPr/>
        </p:nvCxnSpPr>
        <p:spPr>
          <a:xfrm flipH="1">
            <a:off x="1782225" y="2664050"/>
            <a:ext cx="20775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2" name="Google Shape;562;g728a8ca5bb_2_139"/>
          <p:cNvSpPr txBox="1">
            <a:spLocks noGrp="1"/>
          </p:cNvSpPr>
          <p:nvPr>
            <p:ph type="body" idx="1"/>
          </p:nvPr>
        </p:nvSpPr>
        <p:spPr>
          <a:xfrm>
            <a:off x="1625700" y="1807500"/>
            <a:ext cx="2077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1. User wants to view the confirmed bookings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63" name="Google Shape;563;g728a8ca5bb_2_139"/>
          <p:cNvCxnSpPr/>
          <p:nvPr/>
        </p:nvCxnSpPr>
        <p:spPr>
          <a:xfrm rot="10800000" flipH="1">
            <a:off x="5426775" y="2446225"/>
            <a:ext cx="2004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4" name="Google Shape;564;g728a8ca5bb_2_139"/>
          <p:cNvSpPr txBox="1">
            <a:spLocks noGrp="1"/>
          </p:cNvSpPr>
          <p:nvPr>
            <p:ph type="body" idx="1"/>
          </p:nvPr>
        </p:nvSpPr>
        <p:spPr>
          <a:xfrm>
            <a:off x="5367600" y="1807500"/>
            <a:ext cx="2170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 Retrieve all booking flight details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65" name="Google Shape;565;g728a8ca5bb_2_139"/>
          <p:cNvSpPr txBox="1">
            <a:spLocks noGrp="1"/>
          </p:cNvSpPr>
          <p:nvPr>
            <p:ph type="body" idx="1"/>
          </p:nvPr>
        </p:nvSpPr>
        <p:spPr>
          <a:xfrm>
            <a:off x="5520000" y="2721900"/>
            <a:ext cx="168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3.Return booking details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66" name="Google Shape;566;g728a8ca5bb_2_139"/>
          <p:cNvCxnSpPr/>
          <p:nvPr/>
        </p:nvCxnSpPr>
        <p:spPr>
          <a:xfrm flipH="1">
            <a:off x="5451525" y="2664050"/>
            <a:ext cx="18372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7" name="Google Shape;567;g728a8ca5bb_2_139"/>
          <p:cNvSpPr txBox="1">
            <a:spLocks noGrp="1"/>
          </p:cNvSpPr>
          <p:nvPr>
            <p:ph type="body" idx="1"/>
          </p:nvPr>
        </p:nvSpPr>
        <p:spPr>
          <a:xfrm>
            <a:off x="1875825" y="2740250"/>
            <a:ext cx="20043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4. Display booking details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568" name="Google Shape;568;g728a8ca5bb_2_139"/>
          <p:cNvSpPr txBox="1">
            <a:spLocks noGrp="1"/>
          </p:cNvSpPr>
          <p:nvPr>
            <p:ph type="body" idx="1"/>
          </p:nvPr>
        </p:nvSpPr>
        <p:spPr>
          <a:xfrm>
            <a:off x="480850" y="4301725"/>
            <a:ext cx="3913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*Note: Assume passenger has logged in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4B4C63-88AB-425C-9F7B-A6E3D85D0E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19"/>
    </mc:Choice>
    <mc:Fallback xmlns="">
      <p:transition spd="slow" advTm="8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728a8ca5bb_2_159"/>
          <p:cNvSpPr txBox="1">
            <a:spLocks noGrp="1"/>
          </p:cNvSpPr>
          <p:nvPr>
            <p:ph type="body" idx="1"/>
          </p:nvPr>
        </p:nvSpPr>
        <p:spPr>
          <a:xfrm>
            <a:off x="1473300" y="5562525"/>
            <a:ext cx="58770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Do you know what helps you make your point clear? Lists like this one:</a:t>
            </a:r>
            <a:br>
              <a:rPr lang="es"/>
            </a:br>
            <a:endParaRPr>
              <a:solidFill>
                <a:schemeClr val="dk2"/>
              </a:solidFill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Because they’re simple 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You can organize your ideas clearly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And because you’ll never forget to buy milk!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And the most important thing: the audience won’t miss the point of your presentation</a:t>
            </a:r>
            <a:endParaRPr/>
          </a:p>
        </p:txBody>
      </p:sp>
      <p:sp>
        <p:nvSpPr>
          <p:cNvPr id="574" name="Google Shape;574;g728a8ca5bb_2_15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View Bookings </a:t>
            </a:r>
            <a:r>
              <a:rPr lang="es" sz="2400" b="0"/>
              <a:t>(User Scenario Diagram)</a:t>
            </a:r>
            <a:endParaRPr sz="2400" b="0"/>
          </a:p>
        </p:txBody>
      </p:sp>
      <p:sp>
        <p:nvSpPr>
          <p:cNvPr id="575" name="Google Shape;575;g728a8ca5bb_2_15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18</a:t>
            </a:fld>
            <a:endParaRPr/>
          </a:p>
        </p:txBody>
      </p:sp>
      <p:pic>
        <p:nvPicPr>
          <p:cNvPr id="576" name="Google Shape;576;g728a8ca5bb_2_1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9900" y="18463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g728a8ca5bb_2_159"/>
          <p:cNvSpPr txBox="1">
            <a:spLocks noGrp="1"/>
          </p:cNvSpPr>
          <p:nvPr>
            <p:ph type="body" idx="1"/>
          </p:nvPr>
        </p:nvSpPr>
        <p:spPr>
          <a:xfrm>
            <a:off x="1088350" y="2772475"/>
            <a:ext cx="14136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Management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578" name="Google Shape;578;g728a8ca5bb_2_159"/>
          <p:cNvCxnSpPr/>
          <p:nvPr/>
        </p:nvCxnSpPr>
        <p:spPr>
          <a:xfrm>
            <a:off x="2571677" y="1877750"/>
            <a:ext cx="3992700" cy="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9" name="Google Shape;579;g728a8ca5bb_2_159"/>
          <p:cNvSpPr txBox="1">
            <a:spLocks noGrp="1"/>
          </p:cNvSpPr>
          <p:nvPr>
            <p:ph type="body" idx="1"/>
          </p:nvPr>
        </p:nvSpPr>
        <p:spPr>
          <a:xfrm>
            <a:off x="2472850" y="1466425"/>
            <a:ext cx="4231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1.Get  booking details {reference code}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80" name="Google Shape;580;g728a8ca5bb_2_159"/>
          <p:cNvSpPr txBox="1">
            <a:spLocks noGrp="1"/>
          </p:cNvSpPr>
          <p:nvPr>
            <p:ph type="body" idx="1"/>
          </p:nvPr>
        </p:nvSpPr>
        <p:spPr>
          <a:xfrm>
            <a:off x="3032170" y="2152225"/>
            <a:ext cx="2805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2.Return booking details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81" name="Google Shape;581;g728a8ca5bb_2_159"/>
          <p:cNvCxnSpPr/>
          <p:nvPr/>
        </p:nvCxnSpPr>
        <p:spPr>
          <a:xfrm rot="10800000">
            <a:off x="2612975" y="2108275"/>
            <a:ext cx="3938400" cy="1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2" name="Google Shape;582;g728a8ca5bb_2_159"/>
          <p:cNvSpPr txBox="1">
            <a:spLocks noGrp="1"/>
          </p:cNvSpPr>
          <p:nvPr>
            <p:ph type="body" idx="1"/>
          </p:nvPr>
        </p:nvSpPr>
        <p:spPr>
          <a:xfrm>
            <a:off x="6780127" y="2149000"/>
            <a:ext cx="14136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Booking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83" name="Google Shape;583;g728a8ca5bb_2_1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51875" y="115857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g728a8ca5bb_2_159"/>
          <p:cNvSpPr txBox="1">
            <a:spLocks noGrp="1"/>
          </p:cNvSpPr>
          <p:nvPr>
            <p:ph type="body" idx="1"/>
          </p:nvPr>
        </p:nvSpPr>
        <p:spPr>
          <a:xfrm>
            <a:off x="480850" y="4301725"/>
            <a:ext cx="3913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*Note: Assume passenger has logged in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585" name="Google Shape;585;g728a8ca5bb_2_159"/>
          <p:cNvSpPr txBox="1">
            <a:spLocks noGrp="1"/>
          </p:cNvSpPr>
          <p:nvPr>
            <p:ph type="body" idx="1"/>
          </p:nvPr>
        </p:nvSpPr>
        <p:spPr>
          <a:xfrm>
            <a:off x="1700900" y="1472150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pic>
        <p:nvPicPr>
          <p:cNvPr id="586" name="Google Shape;586;g728a8ca5bb_2_1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20975" y="3861900"/>
            <a:ext cx="548700" cy="5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g728a8ca5bb_2_159"/>
          <p:cNvSpPr txBox="1">
            <a:spLocks noGrp="1"/>
          </p:cNvSpPr>
          <p:nvPr>
            <p:ph type="body" idx="1"/>
          </p:nvPr>
        </p:nvSpPr>
        <p:spPr>
          <a:xfrm>
            <a:off x="4936300" y="3893234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88" name="Google Shape;588;g728a8ca5bb_2_159"/>
          <p:cNvSpPr txBox="1">
            <a:spLocks noGrp="1"/>
          </p:cNvSpPr>
          <p:nvPr>
            <p:ph type="body" idx="1"/>
          </p:nvPr>
        </p:nvSpPr>
        <p:spPr>
          <a:xfrm>
            <a:off x="4220975" y="2890325"/>
            <a:ext cx="21933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3.Get flight arrival and departure time {flightNo}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89" name="Google Shape;589;g728a8ca5bb_2_159"/>
          <p:cNvSpPr txBox="1">
            <a:spLocks noGrp="1"/>
          </p:cNvSpPr>
          <p:nvPr>
            <p:ph type="body" idx="1"/>
          </p:nvPr>
        </p:nvSpPr>
        <p:spPr>
          <a:xfrm>
            <a:off x="6627725" y="3438275"/>
            <a:ext cx="2031000" cy="5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4.Return flight arrival and departure time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90" name="Google Shape;590;g728a8ca5bb_2_159"/>
          <p:cNvCxnSpPr/>
          <p:nvPr/>
        </p:nvCxnSpPr>
        <p:spPr>
          <a:xfrm flipH="1">
            <a:off x="6014875" y="2874525"/>
            <a:ext cx="1050000" cy="99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1" name="Google Shape;591;g728a8ca5bb_2_159"/>
          <p:cNvCxnSpPr/>
          <p:nvPr/>
        </p:nvCxnSpPr>
        <p:spPr>
          <a:xfrm rot="10800000" flipH="1">
            <a:off x="6088225" y="2874425"/>
            <a:ext cx="1157700" cy="11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2" name="Google Shape;592;g728a8ca5bb_2_159"/>
          <p:cNvSpPr txBox="1">
            <a:spLocks noGrp="1"/>
          </p:cNvSpPr>
          <p:nvPr>
            <p:ph type="body" idx="1"/>
          </p:nvPr>
        </p:nvSpPr>
        <p:spPr>
          <a:xfrm>
            <a:off x="7121700" y="2745400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576E5C8-655F-48EE-BAFF-10B31ED7F0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45"/>
    </mc:Choice>
    <mc:Fallback xmlns="">
      <p:transition spd="slow" advTm="18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728a8ca5bb_2_17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Check In Online </a:t>
            </a:r>
            <a:r>
              <a:rPr lang="es" sz="2400" b="0"/>
              <a:t>(Scenario Overview Diagram)</a:t>
            </a:r>
            <a:endParaRPr sz="2400" b="0"/>
          </a:p>
        </p:txBody>
      </p:sp>
      <p:sp>
        <p:nvSpPr>
          <p:cNvPr id="598" name="Google Shape;598;g728a8ca5bb_2_17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  <p:pic>
        <p:nvPicPr>
          <p:cNvPr id="599" name="Google Shape;599;g728a8ca5bb_2_1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6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g728a8ca5bb_2_176"/>
          <p:cNvSpPr txBox="1">
            <a:spLocks noGrp="1"/>
          </p:cNvSpPr>
          <p:nvPr>
            <p:ph type="body" idx="1"/>
          </p:nvPr>
        </p:nvSpPr>
        <p:spPr>
          <a:xfrm>
            <a:off x="465225" y="2920875"/>
            <a:ext cx="123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01" name="Google Shape;601;g728a8ca5bb_2_1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88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g728a8ca5bb_2_176"/>
          <p:cNvSpPr txBox="1">
            <a:spLocks noGrp="1"/>
          </p:cNvSpPr>
          <p:nvPr>
            <p:ph type="body" idx="1"/>
          </p:nvPr>
        </p:nvSpPr>
        <p:spPr>
          <a:xfrm>
            <a:off x="4089675" y="2997075"/>
            <a:ext cx="1337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Management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03" name="Google Shape;603;g728a8ca5bb_2_17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725" y="1604175"/>
            <a:ext cx="1392900" cy="13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g728a8ca5bb_2_176"/>
          <p:cNvSpPr txBox="1">
            <a:spLocks noGrp="1"/>
          </p:cNvSpPr>
          <p:nvPr>
            <p:ph type="body" idx="1"/>
          </p:nvPr>
        </p:nvSpPr>
        <p:spPr>
          <a:xfrm>
            <a:off x="7492825" y="29208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Airline Enterprise Solution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605" name="Google Shape;605;g728a8ca5bb_2_176"/>
          <p:cNvCxnSpPr/>
          <p:nvPr/>
        </p:nvCxnSpPr>
        <p:spPr>
          <a:xfrm>
            <a:off x="1758000" y="2397988"/>
            <a:ext cx="21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6" name="Google Shape;606;g728a8ca5bb_2_176"/>
          <p:cNvCxnSpPr/>
          <p:nvPr/>
        </p:nvCxnSpPr>
        <p:spPr>
          <a:xfrm flipH="1">
            <a:off x="1782225" y="2664050"/>
            <a:ext cx="20775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7" name="Google Shape;607;g728a8ca5bb_2_176"/>
          <p:cNvSpPr txBox="1">
            <a:spLocks noGrp="1"/>
          </p:cNvSpPr>
          <p:nvPr>
            <p:ph type="body" idx="1"/>
          </p:nvPr>
        </p:nvSpPr>
        <p:spPr>
          <a:xfrm>
            <a:off x="1625700" y="1807500"/>
            <a:ext cx="23031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1. User checks in by clicking on check in button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608" name="Google Shape;608;g728a8ca5bb_2_176"/>
          <p:cNvCxnSpPr/>
          <p:nvPr/>
        </p:nvCxnSpPr>
        <p:spPr>
          <a:xfrm rot="10800000" flipH="1">
            <a:off x="5426775" y="2446225"/>
            <a:ext cx="2004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9" name="Google Shape;609;g728a8ca5bb_2_176"/>
          <p:cNvSpPr txBox="1">
            <a:spLocks noGrp="1"/>
          </p:cNvSpPr>
          <p:nvPr>
            <p:ph type="body" idx="1"/>
          </p:nvPr>
        </p:nvSpPr>
        <p:spPr>
          <a:xfrm>
            <a:off x="5284725" y="1613725"/>
            <a:ext cx="2170800" cy="8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 Get check in status and booking details with assigned seats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10" name="Google Shape;610;g728a8ca5bb_2_176"/>
          <p:cNvSpPr txBox="1">
            <a:spLocks noGrp="1"/>
          </p:cNvSpPr>
          <p:nvPr>
            <p:ph type="body" idx="1"/>
          </p:nvPr>
        </p:nvSpPr>
        <p:spPr>
          <a:xfrm>
            <a:off x="5520000" y="2721900"/>
            <a:ext cx="1680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3. Return check in status and booking details with assigned seat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611" name="Google Shape;611;g728a8ca5bb_2_176"/>
          <p:cNvCxnSpPr/>
          <p:nvPr/>
        </p:nvCxnSpPr>
        <p:spPr>
          <a:xfrm flipH="1">
            <a:off x="5451525" y="2664050"/>
            <a:ext cx="18372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2" name="Google Shape;612;g728a8ca5bb_2_176"/>
          <p:cNvSpPr txBox="1">
            <a:spLocks noGrp="1"/>
          </p:cNvSpPr>
          <p:nvPr>
            <p:ph type="body" idx="1"/>
          </p:nvPr>
        </p:nvSpPr>
        <p:spPr>
          <a:xfrm>
            <a:off x="1875825" y="2740250"/>
            <a:ext cx="20043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4. Display  boarding pass with booking details and assigned seat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613" name="Google Shape;613;g728a8ca5bb_2_176"/>
          <p:cNvSpPr txBox="1">
            <a:spLocks noGrp="1"/>
          </p:cNvSpPr>
          <p:nvPr>
            <p:ph type="body" idx="1"/>
          </p:nvPr>
        </p:nvSpPr>
        <p:spPr>
          <a:xfrm>
            <a:off x="480850" y="4301725"/>
            <a:ext cx="3913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*Note: Assume passenger has logged in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B06CD35-DF79-42AC-AEEC-EA6940D544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43"/>
    </mc:Choice>
    <mc:Fallback xmlns="">
      <p:transition spd="slow" advTm="18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"/>
          <p:cNvSpPr txBox="1">
            <a:spLocks noGrp="1"/>
          </p:cNvSpPr>
          <p:nvPr>
            <p:ph type="title"/>
          </p:nvPr>
        </p:nvSpPr>
        <p:spPr>
          <a:xfrm>
            <a:off x="4686244" y="150227"/>
            <a:ext cx="53112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Contents</a:t>
            </a:r>
            <a:endParaRPr/>
          </a:p>
        </p:txBody>
      </p:sp>
      <p:sp>
        <p:nvSpPr>
          <p:cNvPr id="257" name="Google Shape;257;p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258" name="Google Shape;258;p2"/>
          <p:cNvSpPr txBox="1">
            <a:spLocks noGrp="1"/>
          </p:cNvSpPr>
          <p:nvPr>
            <p:ph type="title" idx="2"/>
          </p:nvPr>
        </p:nvSpPr>
        <p:spPr>
          <a:xfrm>
            <a:off x="4563873" y="1322673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Introduction</a:t>
            </a:r>
            <a:endParaRPr/>
          </a:p>
        </p:txBody>
      </p:sp>
      <p:sp>
        <p:nvSpPr>
          <p:cNvPr id="259" name="Google Shape;259;p2"/>
          <p:cNvSpPr txBox="1">
            <a:spLocks noGrp="1"/>
          </p:cNvSpPr>
          <p:nvPr>
            <p:ph type="title" idx="4"/>
          </p:nvPr>
        </p:nvSpPr>
        <p:spPr>
          <a:xfrm>
            <a:off x="4563884" y="2223607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Scenarios + Live Demos</a:t>
            </a:r>
            <a:endParaRPr/>
          </a:p>
        </p:txBody>
      </p:sp>
      <p:sp>
        <p:nvSpPr>
          <p:cNvPr id="260" name="Google Shape;260;p2"/>
          <p:cNvSpPr txBox="1">
            <a:spLocks noGrp="1"/>
          </p:cNvSpPr>
          <p:nvPr>
            <p:ph type="title" idx="6"/>
          </p:nvPr>
        </p:nvSpPr>
        <p:spPr>
          <a:xfrm>
            <a:off x="4589987" y="3944621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Technical Overview Diagram</a:t>
            </a:r>
            <a:endParaRPr/>
          </a:p>
        </p:txBody>
      </p:sp>
      <p:sp>
        <p:nvSpPr>
          <p:cNvPr id="261" name="Google Shape;261;p2"/>
          <p:cNvSpPr txBox="1">
            <a:spLocks noGrp="1"/>
          </p:cNvSpPr>
          <p:nvPr>
            <p:ph type="title" idx="7"/>
          </p:nvPr>
        </p:nvSpPr>
        <p:spPr>
          <a:xfrm>
            <a:off x="3313200" y="1391592"/>
            <a:ext cx="12588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62" name="Google Shape;262;p2"/>
          <p:cNvSpPr txBox="1">
            <a:spLocks noGrp="1"/>
          </p:cNvSpPr>
          <p:nvPr>
            <p:ph type="title" idx="8"/>
          </p:nvPr>
        </p:nvSpPr>
        <p:spPr>
          <a:xfrm>
            <a:off x="3326092" y="2292801"/>
            <a:ext cx="12588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63" name="Google Shape;263;p2"/>
          <p:cNvSpPr txBox="1">
            <a:spLocks noGrp="1"/>
          </p:cNvSpPr>
          <p:nvPr>
            <p:ph type="title" idx="9"/>
          </p:nvPr>
        </p:nvSpPr>
        <p:spPr>
          <a:xfrm>
            <a:off x="3318408" y="3216136"/>
            <a:ext cx="12588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/>
              <a:t>3</a:t>
            </a:r>
            <a:endParaRPr/>
          </a:p>
        </p:txBody>
      </p:sp>
      <p:sp>
        <p:nvSpPr>
          <p:cNvPr id="264" name="Google Shape;264;p2"/>
          <p:cNvSpPr txBox="1"/>
          <p:nvPr/>
        </p:nvSpPr>
        <p:spPr>
          <a:xfrm>
            <a:off x="3305772" y="4048770"/>
            <a:ext cx="12588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buntu"/>
              <a:buNone/>
            </a:pPr>
            <a:r>
              <a:rPr lang="es" sz="28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4</a:t>
            </a:r>
            <a:endParaRPr/>
          </a:p>
        </p:txBody>
      </p:sp>
      <p:sp>
        <p:nvSpPr>
          <p:cNvPr id="265" name="Google Shape;265;p2"/>
          <p:cNvSpPr txBox="1"/>
          <p:nvPr/>
        </p:nvSpPr>
        <p:spPr>
          <a:xfrm>
            <a:off x="4593645" y="3102422"/>
            <a:ext cx="53112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Ubuntu"/>
              <a:buNone/>
            </a:pPr>
            <a:r>
              <a:rPr lang="es" sz="18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Beyond the labs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3754735-29C6-4FF8-9186-0F4C9F182B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13"/>
    </mc:Choice>
    <mc:Fallback xmlns="">
      <p:transition spd="slow" advTm="16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28a8ca5bb_1_1242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Check In Online </a:t>
            </a:r>
            <a:r>
              <a:rPr lang="es" sz="2400" b="0"/>
              <a:t>(User Scenario Diagram)</a:t>
            </a:r>
            <a:endParaRPr sz="2400" b="0"/>
          </a:p>
        </p:txBody>
      </p:sp>
      <p:sp>
        <p:nvSpPr>
          <p:cNvPr id="619" name="Google Shape;619;g728a8ca5bb_1_12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  <p:sp>
        <p:nvSpPr>
          <p:cNvPr id="620" name="Google Shape;620;g728a8ca5bb_1_1242"/>
          <p:cNvSpPr txBox="1">
            <a:spLocks noGrp="1"/>
          </p:cNvSpPr>
          <p:nvPr>
            <p:ph type="body" idx="1"/>
          </p:nvPr>
        </p:nvSpPr>
        <p:spPr>
          <a:xfrm>
            <a:off x="478750" y="4301725"/>
            <a:ext cx="39135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*Note: Assume passenger has logged in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621" name="Google Shape;621;g728a8ca5bb_1_12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8650" y="1600714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g728a8ca5bb_1_1242"/>
          <p:cNvSpPr txBox="1">
            <a:spLocks noGrp="1"/>
          </p:cNvSpPr>
          <p:nvPr>
            <p:ph type="body" idx="1"/>
          </p:nvPr>
        </p:nvSpPr>
        <p:spPr>
          <a:xfrm>
            <a:off x="478750" y="2495739"/>
            <a:ext cx="14136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Management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623" name="Google Shape;623;g728a8ca5bb_1_1242"/>
          <p:cNvCxnSpPr/>
          <p:nvPr/>
        </p:nvCxnSpPr>
        <p:spPr>
          <a:xfrm rot="10800000" flipH="1">
            <a:off x="1809677" y="2207014"/>
            <a:ext cx="2051700" cy="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24" name="Google Shape;624;g728a8ca5bb_1_1242"/>
          <p:cNvSpPr txBox="1">
            <a:spLocks noGrp="1"/>
          </p:cNvSpPr>
          <p:nvPr>
            <p:ph type="body" idx="1"/>
          </p:nvPr>
        </p:nvSpPr>
        <p:spPr>
          <a:xfrm>
            <a:off x="1733408" y="1426628"/>
            <a:ext cx="2312400" cy="693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</a:rPr>
              <a:t>1. Send check in request with {Booking Reference Code}</a:t>
            </a:r>
            <a:endParaRPr dirty="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625" name="Google Shape;625;g728a8ca5bb_1_1242"/>
          <p:cNvSpPr txBox="1">
            <a:spLocks noGrp="1"/>
          </p:cNvSpPr>
          <p:nvPr>
            <p:ph type="body" idx="1"/>
          </p:nvPr>
        </p:nvSpPr>
        <p:spPr>
          <a:xfrm>
            <a:off x="1835606" y="2244456"/>
            <a:ext cx="2246599" cy="777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</a:rPr>
              <a:t>4. Return check in status, </a:t>
            </a:r>
            <a:r>
              <a:rPr lang="en-SG" dirty="0">
                <a:solidFill>
                  <a:srgbClr val="000000"/>
                </a:solidFill>
              </a:rPr>
              <a:t>booking </a:t>
            </a:r>
            <a:r>
              <a:rPr lang="es" dirty="0">
                <a:solidFill>
                  <a:srgbClr val="000000"/>
                </a:solidFill>
              </a:rPr>
              <a:t>details </a:t>
            </a:r>
            <a:r>
              <a:rPr lang="en-SG" dirty="0">
                <a:solidFill>
                  <a:srgbClr val="000000"/>
                </a:solidFill>
              </a:rPr>
              <a:t>and assigned seat number</a:t>
            </a:r>
            <a:endParaRPr dirty="0">
              <a:solidFill>
                <a:srgbClr val="000000"/>
              </a:solidFill>
            </a:endParaRPr>
          </a:p>
        </p:txBody>
      </p:sp>
      <p:cxnSp>
        <p:nvCxnSpPr>
          <p:cNvPr id="626" name="Google Shape;626;g728a8ca5bb_1_1242"/>
          <p:cNvCxnSpPr/>
          <p:nvPr/>
        </p:nvCxnSpPr>
        <p:spPr>
          <a:xfrm rot="10800000">
            <a:off x="1810727" y="2288489"/>
            <a:ext cx="2077200" cy="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27" name="Google Shape;627;g728a8ca5bb_1_1242"/>
          <p:cNvSpPr txBox="1">
            <a:spLocks noGrp="1"/>
          </p:cNvSpPr>
          <p:nvPr>
            <p:ph type="body" idx="1"/>
          </p:nvPr>
        </p:nvSpPr>
        <p:spPr>
          <a:xfrm>
            <a:off x="3808327" y="2558064"/>
            <a:ext cx="14136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Booking Microservice</a:t>
            </a:r>
            <a:endParaRPr b="1" dirty="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28" name="Google Shape;628;g728a8ca5bb_1_12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56275" y="1567639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g728a8ca5bb_1_1242"/>
          <p:cNvSpPr txBox="1">
            <a:spLocks noGrp="1"/>
          </p:cNvSpPr>
          <p:nvPr>
            <p:ph type="body" idx="1"/>
          </p:nvPr>
        </p:nvSpPr>
        <p:spPr>
          <a:xfrm>
            <a:off x="1167275" y="1263764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pic>
        <p:nvPicPr>
          <p:cNvPr id="630" name="Google Shape;630;g728a8ca5bb_1_12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9875" y="1491439"/>
            <a:ext cx="913800" cy="912052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g728a8ca5bb_1_1242"/>
          <p:cNvSpPr txBox="1">
            <a:spLocks noGrp="1"/>
          </p:cNvSpPr>
          <p:nvPr>
            <p:ph type="body" idx="1"/>
          </p:nvPr>
        </p:nvSpPr>
        <p:spPr>
          <a:xfrm>
            <a:off x="6634075" y="2544198"/>
            <a:ext cx="14136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32" name="Google Shape;632;g728a8ca5bb_1_1242"/>
          <p:cNvSpPr txBox="1">
            <a:spLocks noGrp="1"/>
          </p:cNvSpPr>
          <p:nvPr>
            <p:ph type="body" idx="1"/>
          </p:nvPr>
        </p:nvSpPr>
        <p:spPr>
          <a:xfrm>
            <a:off x="5016550" y="1562889"/>
            <a:ext cx="23124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 Request flight detail with {departDate and flightNo}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cxnSp>
        <p:nvCxnSpPr>
          <p:cNvPr id="633" name="Google Shape;633;g728a8ca5bb_1_1242"/>
          <p:cNvCxnSpPr/>
          <p:nvPr/>
        </p:nvCxnSpPr>
        <p:spPr>
          <a:xfrm rot="10800000" flipH="1">
            <a:off x="5086277" y="2283214"/>
            <a:ext cx="2051700" cy="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4" name="Google Shape;634;g728a8ca5bb_1_1242"/>
          <p:cNvSpPr txBox="1">
            <a:spLocks noGrp="1"/>
          </p:cNvSpPr>
          <p:nvPr>
            <p:ph type="body" idx="1"/>
          </p:nvPr>
        </p:nvSpPr>
        <p:spPr>
          <a:xfrm>
            <a:off x="5160335" y="2332689"/>
            <a:ext cx="1992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</a:rPr>
              <a:t>3. Return flight details with departure time</a:t>
            </a:r>
            <a:endParaRPr dirty="0">
              <a:solidFill>
                <a:srgbClr val="000000"/>
              </a:solidFill>
            </a:endParaRPr>
          </a:p>
        </p:txBody>
      </p:sp>
      <p:cxnSp>
        <p:nvCxnSpPr>
          <p:cNvPr id="635" name="Google Shape;635;g728a8ca5bb_1_1242"/>
          <p:cNvCxnSpPr/>
          <p:nvPr/>
        </p:nvCxnSpPr>
        <p:spPr>
          <a:xfrm rot="10800000">
            <a:off x="5087327" y="2364689"/>
            <a:ext cx="2077200" cy="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6" name="Google Shape;636;g728a8ca5bb_1_1242"/>
          <p:cNvSpPr txBox="1">
            <a:spLocks noGrp="1"/>
          </p:cNvSpPr>
          <p:nvPr>
            <p:ph type="body" idx="1"/>
          </p:nvPr>
        </p:nvSpPr>
        <p:spPr>
          <a:xfrm>
            <a:off x="4319775" y="1250239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1CDE9AA-70AC-4CEE-B115-A6BE4B4529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  <p:sp>
        <p:nvSpPr>
          <p:cNvPr id="2" name="AutoShape 2" descr="Qr code free icon">
            <a:extLst>
              <a:ext uri="{FF2B5EF4-FFF2-40B4-BE49-F238E27FC236}">
                <a16:creationId xmlns:a16="http://schemas.microsoft.com/office/drawing/2014/main" id="{0641E19A-6ABF-42ED-A4E8-3370033CFA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70F85F-98E5-4C34-AB32-58AC5CFBFF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19775" y="3715592"/>
            <a:ext cx="742981" cy="738986"/>
          </a:xfrm>
          <a:prstGeom prst="rect">
            <a:avLst/>
          </a:prstGeom>
        </p:spPr>
      </p:pic>
      <p:cxnSp>
        <p:nvCxnSpPr>
          <p:cNvPr id="26" name="Google Shape;626;g728a8ca5bb_1_1242">
            <a:extLst>
              <a:ext uri="{FF2B5EF4-FFF2-40B4-BE49-F238E27FC236}">
                <a16:creationId xmlns:a16="http://schemas.microsoft.com/office/drawing/2014/main" id="{1F7F5768-C1B5-42C8-B510-030449D68479}"/>
              </a:ext>
            </a:extLst>
          </p:cNvPr>
          <p:cNvCxnSpPr>
            <a:cxnSpLocks/>
          </p:cNvCxnSpPr>
          <p:nvPr/>
        </p:nvCxnSpPr>
        <p:spPr>
          <a:xfrm>
            <a:off x="1809676" y="3356542"/>
            <a:ext cx="2246599" cy="84886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" name="Google Shape;627;g728a8ca5bb_1_1242">
            <a:extLst>
              <a:ext uri="{FF2B5EF4-FFF2-40B4-BE49-F238E27FC236}">
                <a16:creationId xmlns:a16="http://schemas.microsoft.com/office/drawing/2014/main" id="{1BAD805D-7731-4431-A1C0-9FAD73F5649B}"/>
              </a:ext>
            </a:extLst>
          </p:cNvPr>
          <p:cNvSpPr txBox="1">
            <a:spLocks/>
          </p:cNvSpPr>
          <p:nvPr/>
        </p:nvSpPr>
        <p:spPr>
          <a:xfrm>
            <a:off x="4981602" y="3946217"/>
            <a:ext cx="1413600" cy="439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en-US" b="1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Q</a:t>
            </a:r>
            <a:r>
              <a:rPr lang="en-SG" b="1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R Code API</a:t>
            </a:r>
          </a:p>
        </p:txBody>
      </p:sp>
      <p:sp>
        <p:nvSpPr>
          <p:cNvPr id="35" name="Google Shape;625;g728a8ca5bb_1_1242">
            <a:extLst>
              <a:ext uri="{FF2B5EF4-FFF2-40B4-BE49-F238E27FC236}">
                <a16:creationId xmlns:a16="http://schemas.microsoft.com/office/drawing/2014/main" id="{9A5F169D-A688-40D7-B995-022D22349C13}"/>
              </a:ext>
            </a:extLst>
          </p:cNvPr>
          <p:cNvSpPr txBox="1">
            <a:spLocks/>
          </p:cNvSpPr>
          <p:nvPr/>
        </p:nvSpPr>
        <p:spPr>
          <a:xfrm>
            <a:off x="2435500" y="3277755"/>
            <a:ext cx="1992300" cy="777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en-US" dirty="0">
                <a:solidFill>
                  <a:srgbClr val="000000"/>
                </a:solidFill>
              </a:rPr>
              <a:t>5. Send boarding pass image link</a:t>
            </a:r>
          </a:p>
        </p:txBody>
      </p:sp>
      <p:cxnSp>
        <p:nvCxnSpPr>
          <p:cNvPr id="36" name="Google Shape;626;g728a8ca5bb_1_1242">
            <a:extLst>
              <a:ext uri="{FF2B5EF4-FFF2-40B4-BE49-F238E27FC236}">
                <a16:creationId xmlns:a16="http://schemas.microsoft.com/office/drawing/2014/main" id="{8D744F2A-6D76-42A6-A009-92F272698A32}"/>
              </a:ext>
            </a:extLst>
          </p:cNvPr>
          <p:cNvCxnSpPr>
            <a:cxnSpLocks/>
          </p:cNvCxnSpPr>
          <p:nvPr/>
        </p:nvCxnSpPr>
        <p:spPr>
          <a:xfrm flipH="1" flipV="1">
            <a:off x="1719125" y="3491834"/>
            <a:ext cx="2168802" cy="80989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" name="Google Shape;625;g728a8ca5bb_1_1242">
            <a:extLst>
              <a:ext uri="{FF2B5EF4-FFF2-40B4-BE49-F238E27FC236}">
                <a16:creationId xmlns:a16="http://schemas.microsoft.com/office/drawing/2014/main" id="{7AD6F293-A3AB-45DC-89A4-666ECA03B294}"/>
              </a:ext>
            </a:extLst>
          </p:cNvPr>
          <p:cNvSpPr txBox="1">
            <a:spLocks/>
          </p:cNvSpPr>
          <p:nvPr/>
        </p:nvSpPr>
        <p:spPr>
          <a:xfrm>
            <a:off x="1185967" y="3809136"/>
            <a:ext cx="1992300" cy="531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>
              <a:buFont typeface="Ubuntu Light"/>
              <a:buNone/>
            </a:pPr>
            <a:r>
              <a:rPr lang="en-US" dirty="0">
                <a:solidFill>
                  <a:srgbClr val="000000"/>
                </a:solidFill>
              </a:rPr>
              <a:t>6. Return QR code image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21"/>
    </mc:Choice>
    <mc:Fallback xmlns="">
      <p:transition spd="slow" advTm="27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728a8ca5bb_1_1006"/>
          <p:cNvSpPr txBox="1">
            <a:spLocks noGrp="1"/>
          </p:cNvSpPr>
          <p:nvPr>
            <p:ph type="title"/>
          </p:nvPr>
        </p:nvSpPr>
        <p:spPr>
          <a:xfrm>
            <a:off x="-46650" y="200950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User - Check In “Offline” </a:t>
            </a:r>
            <a:r>
              <a:rPr lang="es" sz="2400" b="0"/>
              <a:t>(Scenario Overview Diagram)</a:t>
            </a:r>
            <a:endParaRPr sz="2400" b="0"/>
          </a:p>
        </p:txBody>
      </p:sp>
      <p:sp>
        <p:nvSpPr>
          <p:cNvPr id="642" name="Google Shape;642;g728a8ca5bb_1_100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21</a:t>
            </a:fld>
            <a:endParaRPr/>
          </a:p>
        </p:txBody>
      </p:sp>
      <p:sp>
        <p:nvSpPr>
          <p:cNvPr id="643" name="Google Shape;643;g728a8ca5bb_1_1006"/>
          <p:cNvSpPr txBox="1">
            <a:spLocks noGrp="1"/>
          </p:cNvSpPr>
          <p:nvPr>
            <p:ph type="body" idx="1"/>
          </p:nvPr>
        </p:nvSpPr>
        <p:spPr>
          <a:xfrm>
            <a:off x="465225" y="2920875"/>
            <a:ext cx="123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Admin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44" name="Google Shape;644;g728a8ca5bb_1_10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88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g728a8ca5bb_1_1006"/>
          <p:cNvSpPr txBox="1">
            <a:spLocks noGrp="1"/>
          </p:cNvSpPr>
          <p:nvPr>
            <p:ph type="body" idx="1"/>
          </p:nvPr>
        </p:nvSpPr>
        <p:spPr>
          <a:xfrm>
            <a:off x="4089675" y="29970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Booking UI (Admin)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46" name="Google Shape;646;g728a8ca5bb_1_10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725" y="1604175"/>
            <a:ext cx="1392900" cy="13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47" name="Google Shape;647;g728a8ca5bb_1_1006"/>
          <p:cNvSpPr txBox="1">
            <a:spLocks noGrp="1"/>
          </p:cNvSpPr>
          <p:nvPr>
            <p:ph type="body" idx="1"/>
          </p:nvPr>
        </p:nvSpPr>
        <p:spPr>
          <a:xfrm>
            <a:off x="7492825" y="29208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Airline Enterprise Solution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648" name="Google Shape;648;g728a8ca5bb_1_1006"/>
          <p:cNvCxnSpPr/>
          <p:nvPr/>
        </p:nvCxnSpPr>
        <p:spPr>
          <a:xfrm>
            <a:off x="1758000" y="2397988"/>
            <a:ext cx="21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9" name="Google Shape;649;g728a8ca5bb_1_1006"/>
          <p:cNvCxnSpPr/>
          <p:nvPr/>
        </p:nvCxnSpPr>
        <p:spPr>
          <a:xfrm flipH="1">
            <a:off x="1782225" y="2664050"/>
            <a:ext cx="20775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0" name="Google Shape;650;g728a8ca5bb_1_1006"/>
          <p:cNvSpPr txBox="1">
            <a:spLocks noGrp="1"/>
          </p:cNvSpPr>
          <p:nvPr>
            <p:ph type="body" idx="1"/>
          </p:nvPr>
        </p:nvSpPr>
        <p:spPr>
          <a:xfrm>
            <a:off x="1625700" y="1883700"/>
            <a:ext cx="24639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</a:rPr>
              <a:t>1. Search for passenger’s booking with flightCode and date</a:t>
            </a:r>
            <a:endParaRPr sz="1200">
              <a:solidFill>
                <a:srgbClr val="000000"/>
              </a:solidFill>
            </a:endParaRPr>
          </a:p>
        </p:txBody>
      </p:sp>
      <p:cxnSp>
        <p:nvCxnSpPr>
          <p:cNvPr id="651" name="Google Shape;651;g728a8ca5bb_1_1006"/>
          <p:cNvCxnSpPr/>
          <p:nvPr/>
        </p:nvCxnSpPr>
        <p:spPr>
          <a:xfrm rot="10800000" flipH="1">
            <a:off x="5426775" y="2446225"/>
            <a:ext cx="2004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2" name="Google Shape;652;g728a8ca5bb_1_1006"/>
          <p:cNvSpPr txBox="1">
            <a:spLocks noGrp="1"/>
          </p:cNvSpPr>
          <p:nvPr>
            <p:ph type="body" idx="1"/>
          </p:nvPr>
        </p:nvSpPr>
        <p:spPr>
          <a:xfrm>
            <a:off x="5218575" y="1994725"/>
            <a:ext cx="230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 Request booking results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53" name="Google Shape;653;g728a8ca5bb_1_1006"/>
          <p:cNvSpPr txBox="1">
            <a:spLocks noGrp="1"/>
          </p:cNvSpPr>
          <p:nvPr>
            <p:ph type="body" idx="1"/>
          </p:nvPr>
        </p:nvSpPr>
        <p:spPr>
          <a:xfrm>
            <a:off x="5520000" y="2721900"/>
            <a:ext cx="1680000" cy="5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3. Return flight bookings details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654" name="Google Shape;654;g728a8ca5bb_1_1006"/>
          <p:cNvCxnSpPr/>
          <p:nvPr/>
        </p:nvCxnSpPr>
        <p:spPr>
          <a:xfrm flipH="1">
            <a:off x="5451525" y="2664050"/>
            <a:ext cx="18372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5" name="Google Shape;655;g728a8ca5bb_1_1006"/>
          <p:cNvSpPr txBox="1">
            <a:spLocks noGrp="1"/>
          </p:cNvSpPr>
          <p:nvPr>
            <p:ph type="body" idx="1"/>
          </p:nvPr>
        </p:nvSpPr>
        <p:spPr>
          <a:xfrm>
            <a:off x="1875825" y="2740250"/>
            <a:ext cx="20043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4. Display flight bookings details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56" name="Google Shape;656;g728a8ca5bb_1_1006"/>
          <p:cNvSpPr txBox="1">
            <a:spLocks noGrp="1"/>
          </p:cNvSpPr>
          <p:nvPr>
            <p:ph type="body" idx="1"/>
          </p:nvPr>
        </p:nvSpPr>
        <p:spPr>
          <a:xfrm>
            <a:off x="404650" y="3996925"/>
            <a:ext cx="370500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0000"/>
                </a:solidFill>
              </a:rPr>
              <a:t>*Note: </a:t>
            </a:r>
            <a:endParaRPr sz="120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0000"/>
                </a:solidFill>
              </a:rPr>
              <a:t>- Assume passenger is unable to check-in online</a:t>
            </a:r>
            <a:endParaRPr sz="120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0000"/>
                </a:solidFill>
              </a:rPr>
              <a:t>- Passenger to check in with airport counter staff</a:t>
            </a:r>
            <a:endParaRPr sz="1200">
              <a:solidFill>
                <a:srgbClr val="FF0000"/>
              </a:solidFill>
            </a:endParaRPr>
          </a:p>
        </p:txBody>
      </p:sp>
      <p:pic>
        <p:nvPicPr>
          <p:cNvPr id="657" name="Google Shape;657;g728a8ca5bb_1_100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7425" y="1882975"/>
            <a:ext cx="1127700" cy="112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FFBB976-B5F6-4343-B4AB-F18A10A9C7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339"/>
    </mc:Choice>
    <mc:Fallback xmlns="">
      <p:transition spd="slow" advTm="27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728a8ca5bb_1_98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User - Check In “Offline” </a:t>
            </a:r>
            <a:r>
              <a:rPr lang="es" sz="2400" b="0"/>
              <a:t>(Scenario Overview Diagram)</a:t>
            </a:r>
            <a:endParaRPr sz="2400" b="0"/>
          </a:p>
        </p:txBody>
      </p:sp>
      <p:sp>
        <p:nvSpPr>
          <p:cNvPr id="663" name="Google Shape;663;g728a8ca5bb_1_98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  <p:sp>
        <p:nvSpPr>
          <p:cNvPr id="664" name="Google Shape;664;g728a8ca5bb_1_986"/>
          <p:cNvSpPr txBox="1">
            <a:spLocks noGrp="1"/>
          </p:cNvSpPr>
          <p:nvPr>
            <p:ph type="body" idx="1"/>
          </p:nvPr>
        </p:nvSpPr>
        <p:spPr>
          <a:xfrm>
            <a:off x="465225" y="2920875"/>
            <a:ext cx="123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Admin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65" name="Google Shape;665;g728a8ca5bb_1_9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88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g728a8ca5bb_1_986"/>
          <p:cNvSpPr txBox="1">
            <a:spLocks noGrp="1"/>
          </p:cNvSpPr>
          <p:nvPr>
            <p:ph type="body" idx="1"/>
          </p:nvPr>
        </p:nvSpPr>
        <p:spPr>
          <a:xfrm>
            <a:off x="4089675" y="29970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Booking UI (Admin)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67" name="Google Shape;667;g728a8ca5bb_1_98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1725" y="1604175"/>
            <a:ext cx="1392900" cy="13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g728a8ca5bb_1_986"/>
          <p:cNvSpPr txBox="1">
            <a:spLocks noGrp="1"/>
          </p:cNvSpPr>
          <p:nvPr>
            <p:ph type="body" idx="1"/>
          </p:nvPr>
        </p:nvSpPr>
        <p:spPr>
          <a:xfrm>
            <a:off x="7492825" y="29208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Airline Enterprise Solution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669" name="Google Shape;669;g728a8ca5bb_1_986"/>
          <p:cNvCxnSpPr/>
          <p:nvPr/>
        </p:nvCxnSpPr>
        <p:spPr>
          <a:xfrm>
            <a:off x="1758000" y="2397988"/>
            <a:ext cx="21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0" name="Google Shape;670;g728a8ca5bb_1_986"/>
          <p:cNvCxnSpPr/>
          <p:nvPr/>
        </p:nvCxnSpPr>
        <p:spPr>
          <a:xfrm flipH="1">
            <a:off x="1782225" y="2664050"/>
            <a:ext cx="20775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1" name="Google Shape;671;g728a8ca5bb_1_986"/>
          <p:cNvSpPr txBox="1">
            <a:spLocks noGrp="1"/>
          </p:cNvSpPr>
          <p:nvPr>
            <p:ph type="body" idx="1"/>
          </p:nvPr>
        </p:nvSpPr>
        <p:spPr>
          <a:xfrm>
            <a:off x="1527975" y="1807500"/>
            <a:ext cx="25617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</a:rPr>
              <a:t>5. Click on “Assign Seat” button for the passenger’s booking</a:t>
            </a:r>
            <a:endParaRPr sz="1300">
              <a:solidFill>
                <a:srgbClr val="000000"/>
              </a:solidFill>
            </a:endParaRPr>
          </a:p>
        </p:txBody>
      </p:sp>
      <p:cxnSp>
        <p:nvCxnSpPr>
          <p:cNvPr id="672" name="Google Shape;672;g728a8ca5bb_1_986"/>
          <p:cNvCxnSpPr/>
          <p:nvPr/>
        </p:nvCxnSpPr>
        <p:spPr>
          <a:xfrm rot="10800000" flipH="1">
            <a:off x="5426775" y="2446225"/>
            <a:ext cx="2004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3" name="Google Shape;673;g728a8ca5bb_1_986"/>
          <p:cNvSpPr txBox="1">
            <a:spLocks noGrp="1"/>
          </p:cNvSpPr>
          <p:nvPr>
            <p:ph type="body" idx="1"/>
          </p:nvPr>
        </p:nvSpPr>
        <p:spPr>
          <a:xfrm>
            <a:off x="5284725" y="1918525"/>
            <a:ext cx="2170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6. Send assign seat request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74" name="Google Shape;674;g728a8ca5bb_1_986"/>
          <p:cNvSpPr txBox="1">
            <a:spLocks noGrp="1"/>
          </p:cNvSpPr>
          <p:nvPr>
            <p:ph type="body" idx="1"/>
          </p:nvPr>
        </p:nvSpPr>
        <p:spPr>
          <a:xfrm>
            <a:off x="5367600" y="2721900"/>
            <a:ext cx="1911000" cy="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7. Return booking details with assigned seat number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675" name="Google Shape;675;g728a8ca5bb_1_986"/>
          <p:cNvCxnSpPr/>
          <p:nvPr/>
        </p:nvCxnSpPr>
        <p:spPr>
          <a:xfrm flipH="1">
            <a:off x="5451525" y="2664050"/>
            <a:ext cx="18372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6" name="Google Shape;676;g728a8ca5bb_1_986"/>
          <p:cNvSpPr txBox="1">
            <a:spLocks noGrp="1"/>
          </p:cNvSpPr>
          <p:nvPr>
            <p:ph type="body" idx="1"/>
          </p:nvPr>
        </p:nvSpPr>
        <p:spPr>
          <a:xfrm>
            <a:off x="1782225" y="2740250"/>
            <a:ext cx="2264400" cy="8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8. Display flight booking details table updated with the newly assigned seat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677" name="Google Shape;677;g728a8ca5bb_1_98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8575" y="1882975"/>
            <a:ext cx="1127700" cy="112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51DB268-0DE0-4001-BD05-CBF63FFE1A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05"/>
    </mc:Choice>
    <mc:Fallback xmlns="">
      <p:transition spd="slow" advTm="20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728a8ca5bb_4_5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User - Check In “Offline” </a:t>
            </a:r>
            <a:r>
              <a:rPr lang="es" sz="2400" b="0"/>
              <a:t>(User Scenario Diagram)</a:t>
            </a:r>
            <a:endParaRPr sz="2400" b="0"/>
          </a:p>
        </p:txBody>
      </p:sp>
      <p:sp>
        <p:nvSpPr>
          <p:cNvPr id="683" name="Google Shape;683;g728a8ca5bb_4_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23</a:t>
            </a:fld>
            <a:endParaRPr/>
          </a:p>
        </p:txBody>
      </p:sp>
      <p:sp>
        <p:nvSpPr>
          <p:cNvPr id="684" name="Google Shape;684;g728a8ca5bb_4_5"/>
          <p:cNvSpPr txBox="1">
            <a:spLocks noGrp="1"/>
          </p:cNvSpPr>
          <p:nvPr>
            <p:ph type="body" idx="1"/>
          </p:nvPr>
        </p:nvSpPr>
        <p:spPr>
          <a:xfrm>
            <a:off x="480850" y="4301725"/>
            <a:ext cx="51366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</a:rPr>
              <a:t>*Note: Assume passenger is unable to check-in online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685" name="Google Shape;685;g728a8ca5bb_4_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1250" y="1877450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g728a8ca5bb_4_5"/>
          <p:cNvSpPr txBox="1">
            <a:spLocks noGrp="1"/>
          </p:cNvSpPr>
          <p:nvPr>
            <p:ph type="body" idx="1"/>
          </p:nvPr>
        </p:nvSpPr>
        <p:spPr>
          <a:xfrm>
            <a:off x="2231350" y="2772475"/>
            <a:ext cx="14136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Flight Management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687" name="Google Shape;687;g728a8ca5bb_4_5"/>
          <p:cNvCxnSpPr/>
          <p:nvPr/>
        </p:nvCxnSpPr>
        <p:spPr>
          <a:xfrm rot="10800000" flipH="1">
            <a:off x="3562277" y="2483750"/>
            <a:ext cx="2051700" cy="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88" name="Google Shape;688;g728a8ca5bb_4_5"/>
          <p:cNvSpPr txBox="1">
            <a:spLocks noGrp="1"/>
          </p:cNvSpPr>
          <p:nvPr>
            <p:ph type="body" idx="1"/>
          </p:nvPr>
        </p:nvSpPr>
        <p:spPr>
          <a:xfrm>
            <a:off x="3492550" y="1763425"/>
            <a:ext cx="2312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1. Send check in request with {Booking Reference Code}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689" name="Google Shape;689;g728a8ca5bb_4_5"/>
          <p:cNvSpPr txBox="1">
            <a:spLocks noGrp="1"/>
          </p:cNvSpPr>
          <p:nvPr>
            <p:ph type="body" idx="1"/>
          </p:nvPr>
        </p:nvSpPr>
        <p:spPr>
          <a:xfrm>
            <a:off x="3636335" y="2533225"/>
            <a:ext cx="1992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 Return check in status and seat number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cxnSp>
        <p:nvCxnSpPr>
          <p:cNvPr id="690" name="Google Shape;690;g728a8ca5bb_4_5"/>
          <p:cNvCxnSpPr/>
          <p:nvPr/>
        </p:nvCxnSpPr>
        <p:spPr>
          <a:xfrm rot="10800000">
            <a:off x="3563327" y="2565225"/>
            <a:ext cx="2077200" cy="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91" name="Google Shape;691;g728a8ca5bb_4_5"/>
          <p:cNvSpPr txBox="1">
            <a:spLocks noGrp="1"/>
          </p:cNvSpPr>
          <p:nvPr>
            <p:ph type="body" idx="1"/>
          </p:nvPr>
        </p:nvSpPr>
        <p:spPr>
          <a:xfrm>
            <a:off x="5560927" y="2834800"/>
            <a:ext cx="14136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Booking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92" name="Google Shape;692;g728a8ca5bb_4_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8875" y="184437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g728a8ca5bb_4_5"/>
          <p:cNvSpPr txBox="1">
            <a:spLocks noGrp="1"/>
          </p:cNvSpPr>
          <p:nvPr>
            <p:ph type="body" idx="1"/>
          </p:nvPr>
        </p:nvSpPr>
        <p:spPr>
          <a:xfrm>
            <a:off x="2919875" y="1540500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GET</a:t>
            </a:r>
            <a:endParaRPr sz="1000">
              <a:solidFill>
                <a:srgbClr val="0000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0ED86D9-3264-45D8-9603-35BF180418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45"/>
    </mc:Choice>
    <mc:Fallback xmlns="">
      <p:transition spd="slow" advTm="12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728a8ca5bb_2_106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Beyond the labs 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2764B22-95AF-4B2D-BC40-1525F30382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80"/>
    </mc:Choice>
    <mc:Fallback xmlns="">
      <p:transition spd="slow" advTm="3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728a8ca5bb_2_1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  <p:pic>
        <p:nvPicPr>
          <p:cNvPr id="704" name="Google Shape;704;g728a8ca5bb_2_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7300" y="1735775"/>
            <a:ext cx="1352725" cy="1352725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g728a8ca5bb_2_115"/>
          <p:cNvSpPr txBox="1">
            <a:spLocks noGrp="1"/>
          </p:cNvSpPr>
          <p:nvPr>
            <p:ph type="ctrTitle"/>
          </p:nvPr>
        </p:nvSpPr>
        <p:spPr>
          <a:xfrm>
            <a:off x="6285463" y="3164700"/>
            <a:ext cx="17364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QR Code API</a:t>
            </a:r>
            <a:endParaRPr/>
          </a:p>
        </p:txBody>
      </p:sp>
      <p:sp>
        <p:nvSpPr>
          <p:cNvPr id="706" name="Google Shape;706;g728a8ca5bb_2_115"/>
          <p:cNvSpPr txBox="1">
            <a:spLocks noGrp="1"/>
          </p:cNvSpPr>
          <p:nvPr>
            <p:ph type="ctrTitle"/>
          </p:nvPr>
        </p:nvSpPr>
        <p:spPr>
          <a:xfrm>
            <a:off x="3818325" y="3198875"/>
            <a:ext cx="15393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PayPal API</a:t>
            </a:r>
            <a:endParaRPr/>
          </a:p>
        </p:txBody>
      </p:sp>
      <p:pic>
        <p:nvPicPr>
          <p:cNvPr id="707" name="Google Shape;707;g728a8ca5bb_2_1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8325" y="1659575"/>
            <a:ext cx="1539300" cy="153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g728a8ca5bb_2_1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11750" y="1719124"/>
            <a:ext cx="1463100" cy="146310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g728a8ca5bb_2_115"/>
          <p:cNvSpPr txBox="1">
            <a:spLocks noGrp="1"/>
          </p:cNvSpPr>
          <p:nvPr>
            <p:ph type="ctrTitle"/>
          </p:nvPr>
        </p:nvSpPr>
        <p:spPr>
          <a:xfrm>
            <a:off x="1273650" y="3198875"/>
            <a:ext cx="15393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Mailjet API</a:t>
            </a:r>
            <a:endParaRPr/>
          </a:p>
        </p:txBody>
      </p:sp>
      <p:sp>
        <p:nvSpPr>
          <p:cNvPr id="710" name="Google Shape;710;g728a8ca5bb_2_115"/>
          <p:cNvSpPr txBox="1">
            <a:spLocks noGrp="1"/>
          </p:cNvSpPr>
          <p:nvPr>
            <p:ph type="title" idx="4"/>
          </p:nvPr>
        </p:nvSpPr>
        <p:spPr>
          <a:xfrm>
            <a:off x="-11850" y="622275"/>
            <a:ext cx="9144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External APIs</a:t>
            </a:r>
            <a:endParaRPr sz="24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6539E38-0F8C-4A37-B554-24EA35FA87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97"/>
    </mc:Choice>
    <mc:Fallback xmlns="">
      <p:transition spd="slow" advTm="24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728a8ca5bb_2_338"/>
          <p:cNvSpPr txBox="1">
            <a:spLocks noGrp="1"/>
          </p:cNvSpPr>
          <p:nvPr>
            <p:ph type="title" idx="4"/>
          </p:nvPr>
        </p:nvSpPr>
        <p:spPr>
          <a:xfrm>
            <a:off x="-11850" y="469875"/>
            <a:ext cx="9144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Database &amp; UI</a:t>
            </a:r>
            <a:endParaRPr sz="2400"/>
          </a:p>
        </p:txBody>
      </p:sp>
      <p:sp>
        <p:nvSpPr>
          <p:cNvPr id="716" name="Google Shape;716;g728a8ca5bb_2_3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26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717" name="Google Shape;717;g728a8ca5bb_2_338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18" name="Google Shape;718;g728a8ca5bb_2_338"/>
          <p:cNvSpPr txBox="1">
            <a:spLocks noGrp="1"/>
          </p:cNvSpPr>
          <p:nvPr>
            <p:ph type="ctrTitle"/>
          </p:nvPr>
        </p:nvSpPr>
        <p:spPr>
          <a:xfrm>
            <a:off x="1037028" y="2104950"/>
            <a:ext cx="31695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b="0">
                <a:latin typeface="Ubuntu Medium"/>
                <a:ea typeface="Ubuntu Medium"/>
                <a:cs typeface="Ubuntu Medium"/>
                <a:sym typeface="Ubuntu Medium"/>
              </a:rPr>
              <a:t>WEB TEMPLATE ENGINE</a:t>
            </a:r>
            <a:endParaRPr/>
          </a:p>
        </p:txBody>
      </p:sp>
      <p:sp>
        <p:nvSpPr>
          <p:cNvPr id="719" name="Google Shape;719;g728a8ca5bb_2_338"/>
          <p:cNvSpPr txBox="1">
            <a:spLocks noGrp="1"/>
          </p:cNvSpPr>
          <p:nvPr>
            <p:ph type="subTitle" idx="1"/>
          </p:nvPr>
        </p:nvSpPr>
        <p:spPr>
          <a:xfrm>
            <a:off x="918675" y="3054450"/>
            <a:ext cx="31014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s">
                <a:solidFill>
                  <a:srgbClr val="000000"/>
                </a:solidFill>
              </a:rPr>
              <a:t>To be able to call UI within our flask app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20" name="Google Shape;720;g728a8ca5bb_2_338"/>
          <p:cNvSpPr txBox="1">
            <a:spLocks noGrp="1"/>
          </p:cNvSpPr>
          <p:nvPr>
            <p:ph type="subTitle" idx="3"/>
          </p:nvPr>
        </p:nvSpPr>
        <p:spPr>
          <a:xfrm>
            <a:off x="4657475" y="3054450"/>
            <a:ext cx="38697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s">
                <a:solidFill>
                  <a:srgbClr val="000000"/>
                </a:solidFill>
              </a:rPr>
              <a:t>Scalability for increased demands of application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s">
                <a:solidFill>
                  <a:srgbClr val="000000"/>
                </a:solidFill>
              </a:rPr>
              <a:t>Consistent speed and performance over content delivery network.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721" name="Google Shape;721;g728a8ca5bb_2_3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5700" y="1003075"/>
            <a:ext cx="1092200" cy="109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g728a8ca5bb_2_3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37375" y="675233"/>
            <a:ext cx="1092200" cy="1485942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g728a8ca5bb_2_338"/>
          <p:cNvSpPr txBox="1">
            <a:spLocks noGrp="1"/>
          </p:cNvSpPr>
          <p:nvPr>
            <p:ph type="ctrTitle"/>
          </p:nvPr>
        </p:nvSpPr>
        <p:spPr>
          <a:xfrm>
            <a:off x="4694624" y="2333550"/>
            <a:ext cx="38697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b="0">
                <a:latin typeface="Ubuntu Medium"/>
                <a:ea typeface="Ubuntu Medium"/>
                <a:cs typeface="Ubuntu Medium"/>
                <a:sym typeface="Ubuntu Medium"/>
              </a:rPr>
              <a:t>AMAZON Relational Database Service (RDS) DATABASE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37E1DA-C547-48E8-83FA-015B63A243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11"/>
    </mc:Choice>
    <mc:Fallback xmlns="">
      <p:transition spd="slow" advTm="27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728a8ca5bb_1_2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Technical Overview Diagram 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28F95F2-5206-4C0B-AFF0-E23B28C271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2"/>
    </mc:Choice>
    <mc:Fallback xmlns="">
      <p:transition spd="slow" advTm="3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728a8ca5bb_1_107"/>
          <p:cNvSpPr/>
          <p:nvPr/>
        </p:nvSpPr>
        <p:spPr>
          <a:xfrm>
            <a:off x="899600" y="2029275"/>
            <a:ext cx="7233600" cy="28776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9200"/>
              </a:buClr>
              <a:buSzPts val="2800"/>
              <a:buFont typeface="Tahoma"/>
              <a:buNone/>
            </a:pPr>
            <a:endParaRPr sz="2800" b="1" i="0" u="none" strike="noStrike" cap="none">
              <a:solidFill>
                <a:srgbClr val="C692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35" name="Google Shape;735;g728a8ca5bb_1_107"/>
          <p:cNvSpPr txBox="1">
            <a:spLocks noGrp="1"/>
          </p:cNvSpPr>
          <p:nvPr>
            <p:ph type="title"/>
          </p:nvPr>
        </p:nvSpPr>
        <p:spPr>
          <a:xfrm>
            <a:off x="211138" y="57150"/>
            <a:ext cx="87216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Technical Overview Diagram (Passenger microservice)</a:t>
            </a:r>
            <a:endParaRPr sz="2400"/>
          </a:p>
        </p:txBody>
      </p:sp>
      <p:sp>
        <p:nvSpPr>
          <p:cNvPr id="736" name="Google Shape;736;g728a8ca5bb_1_107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oto Sans Symbols"/>
              <a:buNone/>
            </a:pPr>
            <a:fld id="{00000000-1234-1234-1234-123412341234}" type="slidenum">
              <a:rPr lang="es"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g728a8ca5bb_1_107"/>
          <p:cNvSpPr/>
          <p:nvPr/>
        </p:nvSpPr>
        <p:spPr>
          <a:xfrm>
            <a:off x="1669225" y="1119881"/>
            <a:ext cx="2165400" cy="5463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0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</a:t>
            </a:r>
            <a:r>
              <a:rPr lang="es" sz="10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Booking UI</a:t>
            </a:r>
            <a:endParaRPr sz="1000" b="1"/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Search Flights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Sends booking request</a:t>
            </a:r>
            <a:endParaRPr sz="10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738" name="Google Shape;738;g728a8ca5bb_1_107"/>
          <p:cNvCxnSpPr>
            <a:stCxn id="737" idx="2"/>
            <a:endCxn id="739" idx="0"/>
          </p:cNvCxnSpPr>
          <p:nvPr/>
        </p:nvCxnSpPr>
        <p:spPr>
          <a:xfrm>
            <a:off x="2751925" y="1666181"/>
            <a:ext cx="1764600" cy="4761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40" name="Google Shape;740;g728a8ca5bb_1_107"/>
          <p:cNvSpPr txBox="1"/>
          <p:nvPr/>
        </p:nvSpPr>
        <p:spPr>
          <a:xfrm>
            <a:off x="0" y="1969200"/>
            <a:ext cx="1181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Service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Operations</a:t>
            </a:r>
            <a:endParaRPr/>
          </a:p>
        </p:txBody>
      </p:sp>
      <p:cxnSp>
        <p:nvCxnSpPr>
          <p:cNvPr id="741" name="Google Shape;741;g728a8ca5bb_1_107"/>
          <p:cNvCxnSpPr/>
          <p:nvPr/>
        </p:nvCxnSpPr>
        <p:spPr>
          <a:xfrm>
            <a:off x="0" y="2571756"/>
            <a:ext cx="9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2" name="Google Shape;742;g728a8ca5bb_1_107"/>
          <p:cNvSpPr txBox="1"/>
          <p:nvPr/>
        </p:nvSpPr>
        <p:spPr>
          <a:xfrm>
            <a:off x="228600" y="564534"/>
            <a:ext cx="1504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Application/UI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Menu Items</a:t>
            </a: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743" name="Google Shape;743;g728a8ca5bb_1_107"/>
          <p:cNvCxnSpPr/>
          <p:nvPr/>
        </p:nvCxnSpPr>
        <p:spPr>
          <a:xfrm>
            <a:off x="284850" y="1135121"/>
            <a:ext cx="1181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4" name="Google Shape;744;g728a8ca5bb_1_107"/>
          <p:cNvSpPr txBox="1"/>
          <p:nvPr/>
        </p:nvSpPr>
        <p:spPr>
          <a:xfrm>
            <a:off x="944099" y="1694266"/>
            <a:ext cx="1316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Microservices</a:t>
            </a:r>
            <a:endParaRPr sz="1800" b="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39" name="Google Shape;739;g728a8ca5bb_1_107"/>
          <p:cNvSpPr/>
          <p:nvPr/>
        </p:nvSpPr>
        <p:spPr>
          <a:xfrm>
            <a:off x="3906806" y="2142207"/>
            <a:ext cx="1219200" cy="457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Passenger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45" name="Google Shape;745;g728a8ca5bb_1_107"/>
          <p:cNvSpPr txBox="1"/>
          <p:nvPr/>
        </p:nvSpPr>
        <p:spPr>
          <a:xfrm>
            <a:off x="1181100" y="2468888"/>
            <a:ext cx="3605400" cy="21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all  passenger details</a:t>
            </a:r>
            <a:endParaRPr b="1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 /</a:t>
            </a: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passenger</a:t>
            </a:r>
            <a:b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2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passenger details by email</a:t>
            </a:r>
            <a:endParaRPr sz="12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[GET]/passenger/email/&lt;string:email&gt;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passenger by pid</a:t>
            </a:r>
            <a:endParaRPr sz="12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[GET]/passenger/&lt;string:pid&gt;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passenger id by email</a:t>
            </a:r>
            <a:endParaRPr sz="12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[GET]/getpassengerpid/&lt;string:email&gt;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Login</a:t>
            </a:r>
            <a:endParaRPr sz="12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[POST]/passenger/login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Account</a:t>
            </a:r>
            <a:endParaRPr sz="12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[POST]/passenger/register/&lt;string:email&gt;</a:t>
            </a:r>
            <a:b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g728a8ca5bb_1_107"/>
          <p:cNvSpPr/>
          <p:nvPr/>
        </p:nvSpPr>
        <p:spPr>
          <a:xfrm>
            <a:off x="4037900" y="479625"/>
            <a:ext cx="23193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000" b="1" u="sng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Management</a:t>
            </a:r>
            <a:r>
              <a:rPr lang="es" sz="1000" b="1" i="0" u="sng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000" b="1" dirty="0"/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Checks booking</a:t>
            </a:r>
            <a:endParaRPr sz="10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ahoma"/>
              <a:buChar char="⮚"/>
            </a:pPr>
            <a:r>
              <a:rPr lang="es" sz="1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Online check-in</a:t>
            </a:r>
            <a:endParaRPr sz="10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47" name="Google Shape;747;g728a8ca5bb_1_107"/>
          <p:cNvSpPr/>
          <p:nvPr/>
        </p:nvSpPr>
        <p:spPr>
          <a:xfrm>
            <a:off x="6638950" y="541519"/>
            <a:ext cx="21654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Admin Check in</a:t>
            </a:r>
            <a:r>
              <a:rPr lang="es" sz="11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100" b="1"/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Manual check-in 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ahoma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Assign passenger seat 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748" name="Google Shape;748;g728a8ca5bb_1_107"/>
          <p:cNvCxnSpPr>
            <a:stCxn id="747" idx="2"/>
            <a:endCxn id="739" idx="0"/>
          </p:cNvCxnSpPr>
          <p:nvPr/>
        </p:nvCxnSpPr>
        <p:spPr>
          <a:xfrm flipH="1">
            <a:off x="4516450" y="1326319"/>
            <a:ext cx="3205200" cy="8160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49" name="Google Shape;749;g728a8ca5bb_1_107"/>
          <p:cNvSpPr/>
          <p:nvPr/>
        </p:nvSpPr>
        <p:spPr>
          <a:xfrm>
            <a:off x="1669225" y="555079"/>
            <a:ext cx="2230500" cy="4605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0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Account</a:t>
            </a:r>
            <a:r>
              <a:rPr lang="es" sz="10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000" b="1"/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an account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Login </a:t>
            </a:r>
            <a:endParaRPr sz="10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750" name="Google Shape;750;g728a8ca5bb_1_107"/>
          <p:cNvCxnSpPr>
            <a:stCxn id="749" idx="3"/>
            <a:endCxn id="739" idx="0"/>
          </p:cNvCxnSpPr>
          <p:nvPr/>
        </p:nvCxnSpPr>
        <p:spPr>
          <a:xfrm>
            <a:off x="3899725" y="785329"/>
            <a:ext cx="616800" cy="13569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51" name="Google Shape;751;g728a8ca5bb_1_107"/>
          <p:cNvCxnSpPr>
            <a:stCxn id="746" idx="2"/>
            <a:endCxn id="739" idx="0"/>
          </p:cNvCxnSpPr>
          <p:nvPr/>
        </p:nvCxnSpPr>
        <p:spPr>
          <a:xfrm flipH="1">
            <a:off x="4516550" y="1264425"/>
            <a:ext cx="681000" cy="8778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52" name="Google Shape;752;g728a8ca5bb_1_107"/>
          <p:cNvSpPr/>
          <p:nvPr/>
        </p:nvSpPr>
        <p:spPr>
          <a:xfrm>
            <a:off x="5439750" y="2582906"/>
            <a:ext cx="1724100" cy="314100"/>
          </a:xfrm>
          <a:prstGeom prst="can">
            <a:avLst>
              <a:gd name="adj" fmla="val 25000"/>
            </a:avLst>
          </a:prstGeom>
          <a:solidFill>
            <a:srgbClr val="D0D0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Tahoma"/>
              <a:buNone/>
            </a:pPr>
            <a:r>
              <a:rPr lang="es" sz="1100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flight_passenger</a:t>
            </a:r>
            <a:endParaRPr sz="1100" b="0" i="0" u="none" strike="noStrike" cap="none">
              <a:solidFill>
                <a:schemeClr val="lt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53" name="Google Shape;753;g728a8ca5bb_1_107"/>
          <p:cNvSpPr txBox="1"/>
          <p:nvPr/>
        </p:nvSpPr>
        <p:spPr>
          <a:xfrm>
            <a:off x="5439750" y="3065712"/>
            <a:ext cx="1943100" cy="12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Passenger</a:t>
            </a:r>
            <a:endParaRPr sz="12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pid (VARCHAR) (auto increment)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password (VARCHAR)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lastName (VARCHAR)</a:t>
            </a:r>
            <a:endParaRPr sz="12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firstName(VARCHAR)</a:t>
            </a:r>
            <a:endParaRPr sz="12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email (VARCHAR)</a:t>
            </a:r>
            <a:endParaRPr sz="12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dateOfBirth (date)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contactNo (INT)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54" name="Google Shape;754;g728a8ca5bb_1_107"/>
          <p:cNvSpPr txBox="1"/>
          <p:nvPr/>
        </p:nvSpPr>
        <p:spPr>
          <a:xfrm>
            <a:off x="8037550" y="1911488"/>
            <a:ext cx="10590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Database Name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Table Name </a:t>
            </a:r>
            <a:b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&amp; Schema</a:t>
            </a:r>
            <a:endParaRPr/>
          </a:p>
        </p:txBody>
      </p:sp>
      <p:cxnSp>
        <p:nvCxnSpPr>
          <p:cNvPr id="755" name="Google Shape;755;g728a8ca5bb_1_107"/>
          <p:cNvCxnSpPr/>
          <p:nvPr/>
        </p:nvCxnSpPr>
        <p:spPr>
          <a:xfrm>
            <a:off x="8037550" y="2431306"/>
            <a:ext cx="9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56" name="Google Shape;756;g728a8ca5bb_1_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6826" y="2070038"/>
            <a:ext cx="402936" cy="517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992"/>
    </mc:Choice>
    <mc:Fallback xmlns="">
      <p:transition spd="slow" advTm="52992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728a8ca5bb_1_462"/>
          <p:cNvSpPr/>
          <p:nvPr/>
        </p:nvSpPr>
        <p:spPr>
          <a:xfrm>
            <a:off x="949325" y="1743169"/>
            <a:ext cx="7088100" cy="31734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9200"/>
              </a:buClr>
              <a:buSzPts val="2800"/>
              <a:buFont typeface="Tahoma"/>
              <a:buNone/>
            </a:pPr>
            <a:endParaRPr sz="2800" b="1" i="0" u="none" strike="noStrike" cap="none">
              <a:solidFill>
                <a:srgbClr val="C692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63" name="Google Shape;763;g728a8ca5bb_1_462"/>
          <p:cNvSpPr txBox="1">
            <a:spLocks noGrp="1"/>
          </p:cNvSpPr>
          <p:nvPr>
            <p:ph type="title"/>
          </p:nvPr>
        </p:nvSpPr>
        <p:spPr>
          <a:xfrm>
            <a:off x="211138" y="57150"/>
            <a:ext cx="87216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Technical Overview Diagram (Booking microservice)</a:t>
            </a:r>
            <a:endParaRPr sz="2400"/>
          </a:p>
        </p:txBody>
      </p:sp>
      <p:sp>
        <p:nvSpPr>
          <p:cNvPr id="764" name="Google Shape;764;g728a8ca5bb_1_462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oto Sans Symbols"/>
              <a:buNone/>
            </a:pPr>
            <a:fld id="{00000000-1234-1234-1234-123412341234}" type="slidenum">
              <a:rPr lang="es"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g728a8ca5bb_1_462"/>
          <p:cNvSpPr/>
          <p:nvPr/>
        </p:nvSpPr>
        <p:spPr>
          <a:xfrm>
            <a:off x="1669225" y="1082519"/>
            <a:ext cx="2165400" cy="5463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0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</a:t>
            </a:r>
            <a:r>
              <a:rPr lang="es" sz="10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Booking UI</a:t>
            </a:r>
            <a:endParaRPr sz="1000" b="1"/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Search Flights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Sends booking request</a:t>
            </a:r>
            <a:endParaRPr sz="10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766" name="Google Shape;766;g728a8ca5bb_1_462"/>
          <p:cNvCxnSpPr>
            <a:stCxn id="765" idx="3"/>
            <a:endCxn id="767" idx="0"/>
          </p:cNvCxnSpPr>
          <p:nvPr/>
        </p:nvCxnSpPr>
        <p:spPr>
          <a:xfrm>
            <a:off x="3834625" y="1355669"/>
            <a:ext cx="1171500" cy="1542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68" name="Google Shape;768;g728a8ca5bb_1_462"/>
          <p:cNvSpPr txBox="1"/>
          <p:nvPr/>
        </p:nvSpPr>
        <p:spPr>
          <a:xfrm>
            <a:off x="0" y="1969200"/>
            <a:ext cx="1181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Service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Operations</a:t>
            </a:r>
            <a:endParaRPr/>
          </a:p>
        </p:txBody>
      </p:sp>
      <p:cxnSp>
        <p:nvCxnSpPr>
          <p:cNvPr id="769" name="Google Shape;769;g728a8ca5bb_1_462"/>
          <p:cNvCxnSpPr/>
          <p:nvPr/>
        </p:nvCxnSpPr>
        <p:spPr>
          <a:xfrm>
            <a:off x="0" y="2583706"/>
            <a:ext cx="9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70" name="Google Shape;770;g728a8ca5bb_1_462"/>
          <p:cNvSpPr txBox="1"/>
          <p:nvPr/>
        </p:nvSpPr>
        <p:spPr>
          <a:xfrm>
            <a:off x="228600" y="564534"/>
            <a:ext cx="1504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Application/UI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Menu Items</a:t>
            </a: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771" name="Google Shape;771;g728a8ca5bb_1_462"/>
          <p:cNvCxnSpPr/>
          <p:nvPr/>
        </p:nvCxnSpPr>
        <p:spPr>
          <a:xfrm>
            <a:off x="228600" y="1188171"/>
            <a:ext cx="1181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72" name="Google Shape;772;g728a8ca5bb_1_462"/>
          <p:cNvSpPr txBox="1"/>
          <p:nvPr/>
        </p:nvSpPr>
        <p:spPr>
          <a:xfrm>
            <a:off x="1079249" y="1835291"/>
            <a:ext cx="1316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Microservices</a:t>
            </a:r>
            <a:endParaRPr sz="1800" b="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67" name="Google Shape;767;g728a8ca5bb_1_462"/>
          <p:cNvSpPr/>
          <p:nvPr/>
        </p:nvSpPr>
        <p:spPr>
          <a:xfrm>
            <a:off x="4396645" y="1509863"/>
            <a:ext cx="1219200" cy="457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Booking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773" name="Google Shape;773;g728a8ca5bb_1_462"/>
          <p:cNvCxnSpPr/>
          <p:nvPr/>
        </p:nvCxnSpPr>
        <p:spPr>
          <a:xfrm>
            <a:off x="3123200" y="2553881"/>
            <a:ext cx="9600" cy="89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4" name="Google Shape;774;g728a8ca5bb_1_462"/>
          <p:cNvSpPr/>
          <p:nvPr/>
        </p:nvSpPr>
        <p:spPr>
          <a:xfrm>
            <a:off x="4037900" y="403425"/>
            <a:ext cx="23193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000" b="1" u="sng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Management</a:t>
            </a:r>
            <a:r>
              <a:rPr lang="es" sz="1000" b="1" i="0" u="sng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000" b="1" dirty="0"/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Checks booking</a:t>
            </a:r>
            <a:endParaRPr sz="10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ahoma"/>
              <a:buChar char="⮚"/>
            </a:pPr>
            <a:r>
              <a:rPr lang="es" sz="10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Online check-in</a:t>
            </a:r>
            <a:endParaRPr sz="10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75" name="Google Shape;775;g728a8ca5bb_1_462"/>
          <p:cNvSpPr/>
          <p:nvPr/>
        </p:nvSpPr>
        <p:spPr>
          <a:xfrm>
            <a:off x="6638950" y="465319"/>
            <a:ext cx="21654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0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Admin Check in</a:t>
            </a:r>
            <a:r>
              <a:rPr lang="es" sz="10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000" b="1"/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Manual check-in 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ahoma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Assign passenger seat 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776" name="Google Shape;776;g728a8ca5bb_1_462"/>
          <p:cNvCxnSpPr>
            <a:stCxn id="774" idx="2"/>
            <a:endCxn id="767" idx="0"/>
          </p:cNvCxnSpPr>
          <p:nvPr/>
        </p:nvCxnSpPr>
        <p:spPr>
          <a:xfrm flipH="1">
            <a:off x="5006150" y="1188225"/>
            <a:ext cx="191400" cy="3216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77" name="Google Shape;777;g728a8ca5bb_1_462"/>
          <p:cNvCxnSpPr>
            <a:stCxn id="775" idx="2"/>
            <a:endCxn id="767" idx="0"/>
          </p:cNvCxnSpPr>
          <p:nvPr/>
        </p:nvCxnSpPr>
        <p:spPr>
          <a:xfrm flipH="1">
            <a:off x="5006350" y="1250119"/>
            <a:ext cx="2715300" cy="2598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78" name="Google Shape;778;g728a8ca5bb_1_462"/>
          <p:cNvSpPr/>
          <p:nvPr/>
        </p:nvSpPr>
        <p:spPr>
          <a:xfrm>
            <a:off x="1669225" y="517716"/>
            <a:ext cx="2230500" cy="4605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0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Account</a:t>
            </a:r>
            <a:r>
              <a:rPr lang="es" sz="10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000" b="1"/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an account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85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Login </a:t>
            </a:r>
            <a:endParaRPr sz="10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79" name="Google Shape;779;g728a8ca5bb_1_462"/>
          <p:cNvSpPr txBox="1"/>
          <p:nvPr/>
        </p:nvSpPr>
        <p:spPr>
          <a:xfrm>
            <a:off x="3308275" y="2119500"/>
            <a:ext cx="2194200" cy="26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booking status</a:t>
            </a:r>
            <a:b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[POST] /booking/status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booking check-in status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[GET]/booking/checkin/&lt;string:refCode&gt;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boarding pass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[GET]/booking/boarding/&lt;string:refCode&gt;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Assign seat when checking in</a:t>
            </a:r>
            <a:b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[GET]/booking/assignSeat/&lt;string:refCode&gt;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Send booking, flight and passenger details to Notification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[AMQP] send_booking(message)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booking status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[OPTIONS]/booking/status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0" name="Google Shape;780;g728a8ca5bb_1_462"/>
          <p:cNvSpPr txBox="1"/>
          <p:nvPr/>
        </p:nvSpPr>
        <p:spPr>
          <a:xfrm>
            <a:off x="1114300" y="2089625"/>
            <a:ext cx="2023800" cy="28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all bookings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 /booking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booking by pid</a:t>
            </a:r>
            <a:b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 /booking/&lt;string:pid&gt;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booking by flightNo and date</a:t>
            </a:r>
            <a:b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[POST] /booking/filter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new booking</a:t>
            </a:r>
            <a:b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[POST] /booking/create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booking price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 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Confirm booking 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 /booking/confirm/&lt;string:price&gt;/&lt;string:refCode&gt;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booking by refcode </a:t>
            </a: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[GET]/booking/message/&lt;int:refCode&gt;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1" name="Google Shape;781;g728a8ca5bb_1_462"/>
          <p:cNvSpPr txBox="1"/>
          <p:nvPr/>
        </p:nvSpPr>
        <p:spPr>
          <a:xfrm>
            <a:off x="8037550" y="1911488"/>
            <a:ext cx="10590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Database Name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Table Name </a:t>
            </a:r>
            <a:b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&amp; Schema</a:t>
            </a:r>
            <a:endParaRPr/>
          </a:p>
        </p:txBody>
      </p:sp>
      <p:cxnSp>
        <p:nvCxnSpPr>
          <p:cNvPr id="782" name="Google Shape;782;g728a8ca5bb_1_462"/>
          <p:cNvCxnSpPr/>
          <p:nvPr/>
        </p:nvCxnSpPr>
        <p:spPr>
          <a:xfrm>
            <a:off x="8037550" y="2431306"/>
            <a:ext cx="9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3" name="Google Shape;783;g728a8ca5bb_1_462"/>
          <p:cNvSpPr txBox="1"/>
          <p:nvPr/>
        </p:nvSpPr>
        <p:spPr>
          <a:xfrm>
            <a:off x="5659666" y="2754544"/>
            <a:ext cx="2194200" cy="1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u="sng">
                <a:latin typeface="Tahoma"/>
                <a:ea typeface="Tahoma"/>
                <a:cs typeface="Tahoma"/>
                <a:sym typeface="Tahoma"/>
              </a:rPr>
              <a:t>Booking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Tahoma"/>
                <a:ea typeface="Tahoma"/>
                <a:cs typeface="Tahoma"/>
                <a:sym typeface="Tahoma"/>
              </a:rPr>
              <a:t>refCode (INT)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Tahoma"/>
                <a:ea typeface="Tahoma"/>
                <a:cs typeface="Tahoma"/>
                <a:sym typeface="Tahoma"/>
              </a:rPr>
              <a:t>pid (VARCHAR)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Tahoma"/>
                <a:ea typeface="Tahoma"/>
                <a:cs typeface="Tahoma"/>
                <a:sym typeface="Tahoma"/>
              </a:rPr>
              <a:t>fightNo(VARCHAR)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Tahoma"/>
                <a:ea typeface="Tahoma"/>
                <a:cs typeface="Tahoma"/>
                <a:sym typeface="Tahoma"/>
              </a:rPr>
              <a:t>deptDate (DATE)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Tahoma"/>
                <a:ea typeface="Tahoma"/>
                <a:cs typeface="Tahoma"/>
                <a:sym typeface="Tahoma"/>
              </a:rPr>
              <a:t>price (DOUBLE)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Tahoma"/>
                <a:ea typeface="Tahoma"/>
                <a:cs typeface="Tahoma"/>
                <a:sym typeface="Tahoma"/>
              </a:rPr>
              <a:t>class_type (VARCHAR)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Tahoma"/>
                <a:ea typeface="Tahoma"/>
                <a:cs typeface="Tahoma"/>
                <a:sym typeface="Tahoma"/>
              </a:rPr>
              <a:t>baggage (INT)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Tahoma"/>
                <a:ea typeface="Tahoma"/>
                <a:cs typeface="Tahoma"/>
                <a:sym typeface="Tahoma"/>
              </a:rPr>
              <a:t>meal (INT)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Tahoma"/>
                <a:ea typeface="Tahoma"/>
                <a:cs typeface="Tahoma"/>
                <a:sym typeface="Tahoma"/>
              </a:rPr>
              <a:t>seat_number (VARCHAR)</a:t>
            </a:r>
            <a:endParaRPr sz="1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4" name="Google Shape;784;g728a8ca5bb_1_462"/>
          <p:cNvSpPr/>
          <p:nvPr/>
        </p:nvSpPr>
        <p:spPr>
          <a:xfrm>
            <a:off x="5692647" y="2411456"/>
            <a:ext cx="1724100" cy="314100"/>
          </a:xfrm>
          <a:prstGeom prst="can">
            <a:avLst>
              <a:gd name="adj" fmla="val 25000"/>
            </a:avLst>
          </a:prstGeom>
          <a:solidFill>
            <a:srgbClr val="D0D0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Tahoma"/>
              <a:buNone/>
            </a:pPr>
            <a:r>
              <a:rPr lang="es" sz="1100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flight_booking</a:t>
            </a:r>
            <a:endParaRPr sz="1100" b="0" i="0" u="none" strike="noStrike" cap="none">
              <a:solidFill>
                <a:schemeClr val="lt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85" name="Google Shape;785;g728a8ca5bb_1_4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6826" y="1784288"/>
            <a:ext cx="402936" cy="517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228"/>
    </mc:Choice>
    <mc:Fallback xmlns="">
      <p:transition spd="slow" advTm="4622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7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Introduction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203C17F-EF1E-4283-B88D-59899D0B9C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6"/>
    </mc:Choice>
    <mc:Fallback xmlns="">
      <p:transition spd="slow" advTm="2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728a8ca5bb_1_641"/>
          <p:cNvSpPr/>
          <p:nvPr/>
        </p:nvSpPr>
        <p:spPr>
          <a:xfrm>
            <a:off x="1181100" y="1740675"/>
            <a:ext cx="6849900" cy="31059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9200"/>
              </a:buClr>
              <a:buSzPts val="2800"/>
              <a:buFont typeface="Tahoma"/>
              <a:buNone/>
            </a:pPr>
            <a:endParaRPr sz="2800" b="1" i="0" u="none" strike="noStrike" cap="none">
              <a:solidFill>
                <a:srgbClr val="C692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92" name="Google Shape;792;g728a8ca5bb_1_641"/>
          <p:cNvSpPr txBox="1">
            <a:spLocks noGrp="1"/>
          </p:cNvSpPr>
          <p:nvPr>
            <p:ph type="title"/>
          </p:nvPr>
        </p:nvSpPr>
        <p:spPr>
          <a:xfrm>
            <a:off x="211188" y="-4744"/>
            <a:ext cx="87216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Technical Overview Diagram (Flight microservice)</a:t>
            </a:r>
            <a:endParaRPr sz="2400"/>
          </a:p>
        </p:txBody>
      </p:sp>
      <p:sp>
        <p:nvSpPr>
          <p:cNvPr id="793" name="Google Shape;793;g728a8ca5bb_1_641"/>
          <p:cNvSpPr txBox="1">
            <a:spLocks noGrp="1"/>
          </p:cNvSpPr>
          <p:nvPr>
            <p:ph type="sldNum" idx="12"/>
          </p:nvPr>
        </p:nvSpPr>
        <p:spPr>
          <a:xfrm>
            <a:off x="8451850" y="4980385"/>
            <a:ext cx="3525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oto Sans Symbols"/>
              <a:buNone/>
            </a:pPr>
            <a:fld id="{00000000-1234-1234-1234-123412341234}" type="slidenum">
              <a:rPr lang="es" sz="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g728a8ca5bb_1_641"/>
          <p:cNvSpPr/>
          <p:nvPr/>
        </p:nvSpPr>
        <p:spPr>
          <a:xfrm>
            <a:off x="1802950" y="510575"/>
            <a:ext cx="2165400" cy="5463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</a:t>
            </a:r>
            <a:r>
              <a:rPr lang="es" sz="11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Booking UI</a:t>
            </a:r>
            <a:endParaRPr sz="1100" b="1"/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Search Flights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Sends booking request</a:t>
            </a:r>
            <a:endParaRPr sz="11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95" name="Google Shape;795;g728a8ca5bb_1_641"/>
          <p:cNvSpPr txBox="1"/>
          <p:nvPr/>
        </p:nvSpPr>
        <p:spPr>
          <a:xfrm>
            <a:off x="152400" y="1969200"/>
            <a:ext cx="1181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Service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Operations</a:t>
            </a:r>
            <a:endParaRPr/>
          </a:p>
        </p:txBody>
      </p:sp>
      <p:cxnSp>
        <p:nvCxnSpPr>
          <p:cNvPr id="796" name="Google Shape;796;g728a8ca5bb_1_641"/>
          <p:cNvCxnSpPr/>
          <p:nvPr/>
        </p:nvCxnSpPr>
        <p:spPr>
          <a:xfrm>
            <a:off x="228600" y="2555712"/>
            <a:ext cx="9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7" name="Google Shape;797;g728a8ca5bb_1_641"/>
          <p:cNvSpPr txBox="1"/>
          <p:nvPr/>
        </p:nvSpPr>
        <p:spPr>
          <a:xfrm>
            <a:off x="0" y="564534"/>
            <a:ext cx="1504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Application/UI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Menu Items</a:t>
            </a: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798" name="Google Shape;798;g728a8ca5bb_1_641"/>
          <p:cNvCxnSpPr/>
          <p:nvPr/>
        </p:nvCxnSpPr>
        <p:spPr>
          <a:xfrm>
            <a:off x="0" y="1188171"/>
            <a:ext cx="1181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9" name="Google Shape;799;g728a8ca5bb_1_641"/>
          <p:cNvSpPr/>
          <p:nvPr/>
        </p:nvSpPr>
        <p:spPr>
          <a:xfrm>
            <a:off x="4503400" y="1511991"/>
            <a:ext cx="1219200" cy="457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00" name="Google Shape;800;g728a8ca5bb_1_641"/>
          <p:cNvSpPr txBox="1"/>
          <p:nvPr/>
        </p:nvSpPr>
        <p:spPr>
          <a:xfrm>
            <a:off x="1333500" y="1835294"/>
            <a:ext cx="3651300" cy="27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all flights details</a:t>
            </a:r>
            <a:endParaRPr sz="1100" b="1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 /</a:t>
            </a: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all flight no.</a:t>
            </a:r>
            <a:endParaRPr sz="1100" b="1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[GET]/getFlightNo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1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all flights by departure and arrival destination</a:t>
            </a:r>
            <a:endParaRPr sz="1100" b="1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[GET]/flight/&lt;string:departDest&gt;/&lt;string:arrivalDest&gt;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flight by flightNo</a:t>
            </a:r>
            <a:endParaRPr sz="1100" b="1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[GET]/flight/&lt;string:flightNo&gt;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Add flights</a:t>
            </a:r>
            <a:b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[POST]/flight/receive_flights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1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Add flights</a:t>
            </a:r>
            <a:b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[POST]/flight/receive_choice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1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all the country codes</a:t>
            </a:r>
            <a:endParaRPr sz="1100" b="1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[GET]/getFlightCode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1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country name by code</a:t>
            </a:r>
            <a:endParaRPr sz="1100" b="1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[GET]/getcodename/&lt;string:code&gt;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01" name="Google Shape;801;g728a8ca5bb_1_641"/>
          <p:cNvCxnSpPr>
            <a:stCxn id="794" idx="3"/>
            <a:endCxn id="799" idx="1"/>
          </p:cNvCxnSpPr>
          <p:nvPr/>
        </p:nvCxnSpPr>
        <p:spPr>
          <a:xfrm>
            <a:off x="3968350" y="783725"/>
            <a:ext cx="535200" cy="9570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802" name="Google Shape;802;g728a8ca5bb_1_641"/>
          <p:cNvSpPr/>
          <p:nvPr/>
        </p:nvSpPr>
        <p:spPr>
          <a:xfrm>
            <a:off x="4190300" y="461625"/>
            <a:ext cx="23193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100" b="1" u="sng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Management</a:t>
            </a:r>
            <a:r>
              <a:rPr lang="es" sz="1100" b="1" i="0" u="sng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100" b="1" dirty="0"/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Checks booking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ahoma"/>
              <a:buChar char="⮚"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Online check-in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03" name="Google Shape;803;g728a8ca5bb_1_641"/>
          <p:cNvSpPr/>
          <p:nvPr/>
        </p:nvSpPr>
        <p:spPr>
          <a:xfrm>
            <a:off x="6638950" y="514269"/>
            <a:ext cx="21654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Admin Check in</a:t>
            </a:r>
            <a:r>
              <a:rPr lang="es" sz="11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100" b="1"/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Manual check-in 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ahoma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Assign passenger seat 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04" name="Google Shape;804;g728a8ca5bb_1_641"/>
          <p:cNvCxnSpPr>
            <a:stCxn id="802" idx="2"/>
            <a:endCxn id="799" idx="0"/>
          </p:cNvCxnSpPr>
          <p:nvPr/>
        </p:nvCxnSpPr>
        <p:spPr>
          <a:xfrm flipH="1">
            <a:off x="5112950" y="1246425"/>
            <a:ext cx="237000" cy="2655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05" name="Google Shape;805;g728a8ca5bb_1_641"/>
          <p:cNvCxnSpPr>
            <a:stCxn id="803" idx="2"/>
            <a:endCxn id="799" idx="3"/>
          </p:cNvCxnSpPr>
          <p:nvPr/>
        </p:nvCxnSpPr>
        <p:spPr>
          <a:xfrm flipH="1">
            <a:off x="5722750" y="1299069"/>
            <a:ext cx="1998900" cy="4416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806" name="Google Shape;806;g728a8ca5bb_1_641"/>
          <p:cNvSpPr/>
          <p:nvPr/>
        </p:nvSpPr>
        <p:spPr>
          <a:xfrm>
            <a:off x="5584770" y="2452706"/>
            <a:ext cx="2117100" cy="472800"/>
          </a:xfrm>
          <a:prstGeom prst="can">
            <a:avLst>
              <a:gd name="adj" fmla="val 25000"/>
            </a:avLst>
          </a:prstGeom>
          <a:solidFill>
            <a:srgbClr val="D0D0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Tahoma"/>
              <a:buNone/>
            </a:pPr>
            <a:r>
              <a:rPr lang="es" sz="1100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flight_name</a:t>
            </a:r>
            <a:endParaRPr sz="1100" b="0" i="0" u="none" strike="noStrike" cap="none">
              <a:solidFill>
                <a:schemeClr val="lt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07" name="Google Shape;807;g728a8ca5bb_1_641"/>
          <p:cNvSpPr txBox="1"/>
          <p:nvPr/>
        </p:nvSpPr>
        <p:spPr>
          <a:xfrm>
            <a:off x="5493400" y="2966049"/>
            <a:ext cx="2624100" cy="2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FlightNo(VARCHAR)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DepartDest (VARCHAR)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arrivalDest (VARCHAR)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deptTime (TIME)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arrivalTime (TIME)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basePrice (DOUBLE)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Code</a:t>
            </a:r>
            <a:endParaRPr sz="1100" u="sng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code (VARCHAR)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name (VARCHAR)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08" name="Google Shape;808;g728a8ca5bb_1_641"/>
          <p:cNvSpPr txBox="1"/>
          <p:nvPr/>
        </p:nvSpPr>
        <p:spPr>
          <a:xfrm>
            <a:off x="8037550" y="1911488"/>
            <a:ext cx="10590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Database Name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Table Name </a:t>
            </a:r>
            <a:b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&amp; Schema</a:t>
            </a:r>
            <a:endParaRPr/>
          </a:p>
        </p:txBody>
      </p:sp>
      <p:cxnSp>
        <p:nvCxnSpPr>
          <p:cNvPr id="809" name="Google Shape;809;g728a8ca5bb_1_641"/>
          <p:cNvCxnSpPr/>
          <p:nvPr/>
        </p:nvCxnSpPr>
        <p:spPr>
          <a:xfrm>
            <a:off x="8037550" y="2431306"/>
            <a:ext cx="9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10" name="Google Shape;810;g728a8ca5bb_1_641"/>
          <p:cNvSpPr/>
          <p:nvPr/>
        </p:nvSpPr>
        <p:spPr>
          <a:xfrm>
            <a:off x="1745425" y="1176574"/>
            <a:ext cx="2230500" cy="517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Account</a:t>
            </a:r>
            <a:r>
              <a:rPr lang="es" sz="11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100" b="1"/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an account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Login </a:t>
            </a:r>
            <a:endParaRPr sz="11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811" name="Google Shape;811;g728a8ca5bb_1_6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6826" y="1784288"/>
            <a:ext cx="402936" cy="517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728a8ca5bb_1_809"/>
          <p:cNvSpPr/>
          <p:nvPr/>
        </p:nvSpPr>
        <p:spPr>
          <a:xfrm>
            <a:off x="1038475" y="1898344"/>
            <a:ext cx="6975000" cy="30126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9200"/>
              </a:buClr>
              <a:buSzPts val="2800"/>
              <a:buFont typeface="Tahoma"/>
              <a:buNone/>
            </a:pPr>
            <a:endParaRPr sz="2800" b="1" i="0" u="none" strike="noStrike" cap="none">
              <a:solidFill>
                <a:srgbClr val="C692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18" name="Google Shape;818;g728a8ca5bb_1_809"/>
          <p:cNvSpPr txBox="1">
            <a:spLocks noGrp="1"/>
          </p:cNvSpPr>
          <p:nvPr>
            <p:ph type="title"/>
          </p:nvPr>
        </p:nvSpPr>
        <p:spPr>
          <a:xfrm>
            <a:off x="211138" y="57150"/>
            <a:ext cx="87216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Technical Overview Diagram (Pricing Microservice)</a:t>
            </a:r>
            <a:endParaRPr sz="2400"/>
          </a:p>
        </p:txBody>
      </p:sp>
      <p:sp>
        <p:nvSpPr>
          <p:cNvPr id="819" name="Google Shape;819;g728a8ca5bb_1_809"/>
          <p:cNvSpPr/>
          <p:nvPr/>
        </p:nvSpPr>
        <p:spPr>
          <a:xfrm>
            <a:off x="3957414" y="2007809"/>
            <a:ext cx="1219200" cy="457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Pricing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20" name="Google Shape;820;g728a8ca5bb_1_809"/>
          <p:cNvSpPr txBox="1"/>
          <p:nvPr/>
        </p:nvSpPr>
        <p:spPr>
          <a:xfrm>
            <a:off x="228600" y="564534"/>
            <a:ext cx="1504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Application/UI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Menu Items</a:t>
            </a: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21" name="Google Shape;821;g728a8ca5bb_1_809"/>
          <p:cNvCxnSpPr/>
          <p:nvPr/>
        </p:nvCxnSpPr>
        <p:spPr>
          <a:xfrm>
            <a:off x="228600" y="1188171"/>
            <a:ext cx="1181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2" name="Google Shape;822;g728a8ca5bb_1_809"/>
          <p:cNvSpPr txBox="1"/>
          <p:nvPr/>
        </p:nvSpPr>
        <p:spPr>
          <a:xfrm>
            <a:off x="988049" y="1611916"/>
            <a:ext cx="1316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Microservices</a:t>
            </a:r>
            <a:endParaRPr sz="1800" b="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23" name="Google Shape;823;g728a8ca5bb_1_809"/>
          <p:cNvSpPr/>
          <p:nvPr/>
        </p:nvSpPr>
        <p:spPr>
          <a:xfrm>
            <a:off x="1743600" y="1052324"/>
            <a:ext cx="2251500" cy="6171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Booking UI</a:t>
            </a: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Search Flights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Sends booking request</a:t>
            </a:r>
            <a:endParaRPr sz="1100" u="sng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24" name="Google Shape;824;g728a8ca5bb_1_809"/>
          <p:cNvSpPr/>
          <p:nvPr/>
        </p:nvSpPr>
        <p:spPr>
          <a:xfrm>
            <a:off x="4245650" y="573909"/>
            <a:ext cx="23193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u="sng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Management UI</a:t>
            </a:r>
            <a:endParaRPr sz="1100" b="1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Checks booking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ahoma"/>
              <a:buChar char="⮚"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Online check-in</a:t>
            </a:r>
            <a:endParaRPr sz="1100" u="sng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25" name="Google Shape;825;g728a8ca5bb_1_809"/>
          <p:cNvSpPr/>
          <p:nvPr/>
        </p:nvSpPr>
        <p:spPr>
          <a:xfrm>
            <a:off x="6846700" y="578653"/>
            <a:ext cx="21654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Admin Check in UI</a:t>
            </a: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Manual check-in 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ahoma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Assign passenger seat </a:t>
            </a:r>
            <a:endParaRPr sz="1100" u="sng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26" name="Google Shape;826;g728a8ca5bb_1_809"/>
          <p:cNvCxnSpPr>
            <a:stCxn id="824" idx="2"/>
            <a:endCxn id="819" idx="0"/>
          </p:cNvCxnSpPr>
          <p:nvPr/>
        </p:nvCxnSpPr>
        <p:spPr>
          <a:xfrm flipH="1">
            <a:off x="4567100" y="1358709"/>
            <a:ext cx="838200" cy="6492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27" name="Google Shape;827;g728a8ca5bb_1_809"/>
          <p:cNvCxnSpPr>
            <a:stCxn id="825" idx="2"/>
            <a:endCxn id="819" idx="0"/>
          </p:cNvCxnSpPr>
          <p:nvPr/>
        </p:nvCxnSpPr>
        <p:spPr>
          <a:xfrm flipH="1">
            <a:off x="4567000" y="1363453"/>
            <a:ext cx="3362400" cy="6444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828" name="Google Shape;828;g728a8ca5bb_1_809"/>
          <p:cNvSpPr/>
          <p:nvPr/>
        </p:nvSpPr>
        <p:spPr>
          <a:xfrm>
            <a:off x="6249150" y="2254576"/>
            <a:ext cx="1219200" cy="314100"/>
          </a:xfrm>
          <a:prstGeom prst="can">
            <a:avLst>
              <a:gd name="adj" fmla="val 25000"/>
            </a:avLst>
          </a:prstGeom>
          <a:solidFill>
            <a:srgbClr val="D0D0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Tahoma"/>
              <a:buNone/>
            </a:pPr>
            <a:r>
              <a:rPr lang="es" sz="1100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flight_pricing</a:t>
            </a:r>
            <a:endParaRPr sz="1100" b="0" i="0" u="none" strike="noStrike" cap="none">
              <a:solidFill>
                <a:schemeClr val="lt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29" name="Google Shape;829;g728a8ca5bb_1_809"/>
          <p:cNvSpPr txBox="1"/>
          <p:nvPr/>
        </p:nvSpPr>
        <p:spPr>
          <a:xfrm>
            <a:off x="5963400" y="2565338"/>
            <a:ext cx="1958100" cy="18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latin typeface="Tahoma"/>
                <a:ea typeface="Tahoma"/>
                <a:cs typeface="Tahoma"/>
                <a:sym typeface="Tahoma"/>
              </a:rPr>
              <a:t>Baggage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Tahoma"/>
                <a:ea typeface="Tahoma"/>
                <a:cs typeface="Tahoma"/>
                <a:sym typeface="Tahoma"/>
              </a:rPr>
              <a:t>baggage_id (INT)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Tahoma"/>
                <a:ea typeface="Tahoma"/>
                <a:cs typeface="Tahoma"/>
                <a:sym typeface="Tahoma"/>
              </a:rPr>
              <a:t>baggage_desc (VARCHAR)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Tahoma"/>
                <a:ea typeface="Tahoma"/>
                <a:cs typeface="Tahoma"/>
                <a:sym typeface="Tahoma"/>
              </a:rPr>
              <a:t>price (double)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latin typeface="Tahoma"/>
                <a:ea typeface="Tahoma"/>
                <a:cs typeface="Tahoma"/>
                <a:sym typeface="Tahoma"/>
              </a:rPr>
              <a:t>Class Type</a:t>
            </a:r>
            <a:endParaRPr sz="1100" u="sng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Tahoma"/>
                <a:ea typeface="Tahoma"/>
                <a:cs typeface="Tahoma"/>
                <a:sym typeface="Tahoma"/>
              </a:rPr>
              <a:t>class_name (VARCHAR)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Tahoma"/>
                <a:ea typeface="Tahoma"/>
                <a:cs typeface="Tahoma"/>
                <a:sym typeface="Tahoma"/>
              </a:rPr>
              <a:t>percentage (double)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latin typeface="Tahoma"/>
                <a:ea typeface="Tahoma"/>
                <a:cs typeface="Tahoma"/>
                <a:sym typeface="Tahoma"/>
              </a:rPr>
              <a:t>Meal</a:t>
            </a:r>
            <a:endParaRPr sz="1100" u="sng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Tahoma"/>
                <a:ea typeface="Tahoma"/>
                <a:cs typeface="Tahoma"/>
                <a:sym typeface="Tahoma"/>
              </a:rPr>
              <a:t>meal_id (INT)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Tahoma"/>
                <a:ea typeface="Tahoma"/>
                <a:cs typeface="Tahoma"/>
                <a:sym typeface="Tahoma"/>
              </a:rPr>
              <a:t>meal_desc (VARCHAR)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Tahoma"/>
                <a:ea typeface="Tahoma"/>
                <a:cs typeface="Tahoma"/>
                <a:sym typeface="Tahoma"/>
              </a:rPr>
              <a:t>price (double)</a:t>
            </a:r>
            <a:endParaRPr sz="11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30" name="Google Shape;830;g728a8ca5bb_1_809"/>
          <p:cNvSpPr txBox="1"/>
          <p:nvPr/>
        </p:nvSpPr>
        <p:spPr>
          <a:xfrm>
            <a:off x="8037550" y="1911488"/>
            <a:ext cx="10590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Database Name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Table Name </a:t>
            </a:r>
            <a:b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&amp; Schema</a:t>
            </a:r>
            <a:endParaRPr/>
          </a:p>
        </p:txBody>
      </p:sp>
      <p:cxnSp>
        <p:nvCxnSpPr>
          <p:cNvPr id="831" name="Google Shape;831;g728a8ca5bb_1_809"/>
          <p:cNvCxnSpPr/>
          <p:nvPr/>
        </p:nvCxnSpPr>
        <p:spPr>
          <a:xfrm>
            <a:off x="8037550" y="2507506"/>
            <a:ext cx="9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32" name="Google Shape;832;g728a8ca5bb_1_809"/>
          <p:cNvSpPr txBox="1"/>
          <p:nvPr/>
        </p:nvSpPr>
        <p:spPr>
          <a:xfrm>
            <a:off x="1352700" y="2018644"/>
            <a:ext cx="1958100" cy="24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all pricing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[GET]/pricing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baggage pricing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[GET]/pricing/baggage/&lt;int:baggage_id&gt;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meal pricing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[GET]/pricing/meal/&lt;int:meal_id&gt;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class percentage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[GET]/pricing/class/&lt;string:class_name&gt;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Receive pricing information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[POST]/pricing/receive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baggage id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[GET]/pricing/getbaggageid/&lt;string:baggage_desc&gt;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Send all pricing details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[POST] /pricing/receive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33" name="Google Shape;833;g728a8ca5bb_1_809"/>
          <p:cNvSpPr/>
          <p:nvPr/>
        </p:nvSpPr>
        <p:spPr>
          <a:xfrm>
            <a:off x="1733400" y="422076"/>
            <a:ext cx="2230500" cy="5289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Account</a:t>
            </a:r>
            <a:r>
              <a:rPr lang="es" sz="11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100" b="1"/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an account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Login </a:t>
            </a:r>
            <a:endParaRPr sz="11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34" name="Google Shape;834;g728a8ca5bb_1_809"/>
          <p:cNvSpPr txBox="1"/>
          <p:nvPr/>
        </p:nvSpPr>
        <p:spPr>
          <a:xfrm>
            <a:off x="0" y="1969200"/>
            <a:ext cx="1181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Service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Operations</a:t>
            </a:r>
            <a:endParaRPr/>
          </a:p>
        </p:txBody>
      </p:sp>
      <p:cxnSp>
        <p:nvCxnSpPr>
          <p:cNvPr id="835" name="Google Shape;835;g728a8ca5bb_1_809"/>
          <p:cNvCxnSpPr/>
          <p:nvPr/>
        </p:nvCxnSpPr>
        <p:spPr>
          <a:xfrm>
            <a:off x="0" y="2583706"/>
            <a:ext cx="9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6" name="Google Shape;836;g728a8ca5bb_1_809"/>
          <p:cNvCxnSpPr>
            <a:stCxn id="823" idx="2"/>
            <a:endCxn id="819" idx="0"/>
          </p:cNvCxnSpPr>
          <p:nvPr/>
        </p:nvCxnSpPr>
        <p:spPr>
          <a:xfrm>
            <a:off x="2869350" y="1669424"/>
            <a:ext cx="1697700" cy="3384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837" name="Google Shape;837;g728a8ca5bb_1_809"/>
          <p:cNvSpPr txBox="1"/>
          <p:nvPr/>
        </p:nvSpPr>
        <p:spPr>
          <a:xfrm>
            <a:off x="3482400" y="2610450"/>
            <a:ext cx="1958100" cy="20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meal details by id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[GET]/pricing/getmeal/&lt;string:meal_id&gt;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meal by meal description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[GET]/pricing/getmeal/&lt;string:meal_desc&gt;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baggage details by id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[GET]/pricing/getbaggage/&lt;string:baggage_id&gt;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Get baggage by baggage description</a:t>
            </a: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[GET]/pricing/getbaggage/&lt;string:baggage_desc&gt;</a:t>
            </a:r>
            <a:endParaRPr sz="10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0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728a8ca5bb_1_893"/>
          <p:cNvSpPr txBox="1">
            <a:spLocks noGrp="1"/>
          </p:cNvSpPr>
          <p:nvPr>
            <p:ph type="title"/>
          </p:nvPr>
        </p:nvSpPr>
        <p:spPr>
          <a:xfrm>
            <a:off x="211138" y="57150"/>
            <a:ext cx="87216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Technical Overview Diagram (.py Without Database)</a:t>
            </a:r>
            <a:endParaRPr sz="2400"/>
          </a:p>
        </p:txBody>
      </p:sp>
      <p:sp>
        <p:nvSpPr>
          <p:cNvPr id="844" name="Google Shape;844;g728a8ca5bb_1_893"/>
          <p:cNvSpPr txBox="1"/>
          <p:nvPr/>
        </p:nvSpPr>
        <p:spPr>
          <a:xfrm>
            <a:off x="0" y="1969200"/>
            <a:ext cx="1181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Service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Operations</a:t>
            </a:r>
            <a:endParaRPr/>
          </a:p>
        </p:txBody>
      </p:sp>
      <p:cxnSp>
        <p:nvCxnSpPr>
          <p:cNvPr id="845" name="Google Shape;845;g728a8ca5bb_1_893"/>
          <p:cNvCxnSpPr/>
          <p:nvPr/>
        </p:nvCxnSpPr>
        <p:spPr>
          <a:xfrm>
            <a:off x="0" y="2583706"/>
            <a:ext cx="9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6" name="Google Shape;846;g728a8ca5bb_1_893"/>
          <p:cNvSpPr txBox="1"/>
          <p:nvPr/>
        </p:nvSpPr>
        <p:spPr>
          <a:xfrm>
            <a:off x="228600" y="564534"/>
            <a:ext cx="1504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Application/UI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Menu Items</a:t>
            </a: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47" name="Google Shape;847;g728a8ca5bb_1_893"/>
          <p:cNvCxnSpPr/>
          <p:nvPr/>
        </p:nvCxnSpPr>
        <p:spPr>
          <a:xfrm>
            <a:off x="228600" y="1111971"/>
            <a:ext cx="1181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8" name="Google Shape;848;g728a8ca5bb_1_893"/>
          <p:cNvSpPr txBox="1"/>
          <p:nvPr/>
        </p:nvSpPr>
        <p:spPr>
          <a:xfrm>
            <a:off x="1766124" y="1512316"/>
            <a:ext cx="1316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0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Microservices</a:t>
            </a:r>
            <a:endParaRPr sz="1100" b="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49" name="Google Shape;849;g728a8ca5bb_1_893"/>
          <p:cNvSpPr/>
          <p:nvPr/>
        </p:nvSpPr>
        <p:spPr>
          <a:xfrm>
            <a:off x="1723200" y="955575"/>
            <a:ext cx="2230500" cy="5931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Booking UI</a:t>
            </a: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Search Flights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Sends booking request</a:t>
            </a:r>
            <a:endParaRPr sz="1100" u="sng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0" name="Google Shape;850;g728a8ca5bb_1_893"/>
          <p:cNvSpPr/>
          <p:nvPr/>
        </p:nvSpPr>
        <p:spPr>
          <a:xfrm>
            <a:off x="4235450" y="555272"/>
            <a:ext cx="23193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u="sng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Management UI</a:t>
            </a:r>
            <a:endParaRPr sz="1100" b="1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Checks booking</a:t>
            </a:r>
            <a:endParaRPr sz="11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ahoma"/>
              <a:buChar char="⮚"/>
            </a:pPr>
            <a:r>
              <a:rPr lang="es" sz="11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Online check-in</a:t>
            </a:r>
            <a:endParaRPr sz="1100" u="sng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1" name="Google Shape;851;g728a8ca5bb_1_893"/>
          <p:cNvSpPr/>
          <p:nvPr/>
        </p:nvSpPr>
        <p:spPr>
          <a:xfrm>
            <a:off x="6836500" y="560016"/>
            <a:ext cx="2165400" cy="7848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Admin Check in UI</a:t>
            </a: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Manual check-in 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ahoma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Assign passenger seat </a:t>
            </a:r>
            <a:endParaRPr sz="1100" u="sng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2" name="Google Shape;852;g728a8ca5bb_1_893"/>
          <p:cNvSpPr/>
          <p:nvPr/>
        </p:nvSpPr>
        <p:spPr>
          <a:xfrm>
            <a:off x="4742475" y="1738750"/>
            <a:ext cx="1958100" cy="31416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9200"/>
              </a:buClr>
              <a:buSzPts val="2800"/>
              <a:buFont typeface="Tahoma"/>
              <a:buNone/>
            </a:pPr>
            <a:endParaRPr sz="2800" b="1" i="0" u="none" strike="noStrike" cap="none">
              <a:solidFill>
                <a:srgbClr val="C692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3" name="Google Shape;853;g728a8ca5bb_1_893"/>
          <p:cNvSpPr/>
          <p:nvPr/>
        </p:nvSpPr>
        <p:spPr>
          <a:xfrm>
            <a:off x="5107489" y="1848903"/>
            <a:ext cx="1219200" cy="457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Billing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4" name="Google Shape;854;g728a8ca5bb_1_893"/>
          <p:cNvSpPr txBox="1"/>
          <p:nvPr/>
        </p:nvSpPr>
        <p:spPr>
          <a:xfrm>
            <a:off x="4766450" y="2406113"/>
            <a:ext cx="1840200" cy="19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Redirect to PayPal API </a:t>
            </a: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[GET]/[POST]/billing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Receive status of payment</a:t>
            </a: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[GET]/billing/status/&lt;string:stt&gt;/&lt;string:refCode&gt;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5" name="Google Shape;855;g728a8ca5bb_1_893"/>
          <p:cNvSpPr/>
          <p:nvPr/>
        </p:nvSpPr>
        <p:spPr>
          <a:xfrm>
            <a:off x="1766125" y="1738750"/>
            <a:ext cx="2738100" cy="31416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9200"/>
              </a:buClr>
              <a:buSzPts val="2800"/>
              <a:buFont typeface="Tahoma"/>
              <a:buNone/>
            </a:pPr>
            <a:endParaRPr sz="2800" b="1" i="0" u="none" strike="noStrike" cap="none">
              <a:solidFill>
                <a:srgbClr val="C692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6" name="Google Shape;856;g728a8ca5bb_1_893"/>
          <p:cNvSpPr/>
          <p:nvPr/>
        </p:nvSpPr>
        <p:spPr>
          <a:xfrm>
            <a:off x="2173614" y="1848903"/>
            <a:ext cx="1219200" cy="457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7" name="Google Shape;857;g728a8ca5bb_1_893"/>
          <p:cNvSpPr txBox="1"/>
          <p:nvPr/>
        </p:nvSpPr>
        <p:spPr>
          <a:xfrm>
            <a:off x="1897125" y="2306125"/>
            <a:ext cx="2611800" cy="23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Render Templates (on port 8000)</a:t>
            </a: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/about </a:t>
            </a: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about.html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/create_account </a:t>
            </a: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create_account.html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/manage </a:t>
            </a: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manage_booking.html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/login </a:t>
            </a: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login.html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/logout </a:t>
            </a: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logout.html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/search_flights </a:t>
            </a: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search_flights.html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/admin_search </a:t>
            </a: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admin_search.html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/paypal</a:t>
            </a: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to paypal.html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/cart </a:t>
            </a: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cart.html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8" name="Google Shape;858;g728a8ca5bb_1_893"/>
          <p:cNvSpPr/>
          <p:nvPr/>
        </p:nvSpPr>
        <p:spPr>
          <a:xfrm>
            <a:off x="1723200" y="403425"/>
            <a:ext cx="2230500" cy="5040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100" b="1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Account</a:t>
            </a:r>
            <a:r>
              <a:rPr lang="es" sz="1100" b="1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 sz="1100" b="1" u="sng"/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an account</a:t>
            </a: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920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⮚"/>
            </a:pPr>
            <a:r>
              <a:rPr lang="es" sz="11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Login </a:t>
            </a:r>
            <a:endParaRPr sz="11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59" name="Google Shape;859;g728a8ca5bb_1_893"/>
          <p:cNvCxnSpPr>
            <a:stCxn id="858" idx="1"/>
            <a:endCxn id="856" idx="0"/>
          </p:cNvCxnSpPr>
          <p:nvPr/>
        </p:nvCxnSpPr>
        <p:spPr>
          <a:xfrm>
            <a:off x="1723200" y="655425"/>
            <a:ext cx="1059900" cy="11934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60" name="Google Shape;860;g728a8ca5bb_1_893"/>
          <p:cNvCxnSpPr>
            <a:stCxn id="850" idx="2"/>
            <a:endCxn id="856" idx="0"/>
          </p:cNvCxnSpPr>
          <p:nvPr/>
        </p:nvCxnSpPr>
        <p:spPr>
          <a:xfrm flipH="1">
            <a:off x="2783300" y="1340072"/>
            <a:ext cx="2611800" cy="5088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61" name="Google Shape;861;g728a8ca5bb_1_893"/>
          <p:cNvCxnSpPr>
            <a:stCxn id="851" idx="2"/>
            <a:endCxn id="856" idx="0"/>
          </p:cNvCxnSpPr>
          <p:nvPr/>
        </p:nvCxnSpPr>
        <p:spPr>
          <a:xfrm flipH="1">
            <a:off x="2783200" y="1344816"/>
            <a:ext cx="5136000" cy="5040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62" name="Google Shape;862;g728a8ca5bb_1_893"/>
          <p:cNvCxnSpPr>
            <a:stCxn id="849" idx="2"/>
            <a:endCxn id="853" idx="0"/>
          </p:cNvCxnSpPr>
          <p:nvPr/>
        </p:nvCxnSpPr>
        <p:spPr>
          <a:xfrm>
            <a:off x="2838450" y="1548675"/>
            <a:ext cx="2878500" cy="3003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863" name="Google Shape;863;g728a8ca5bb_1_893"/>
          <p:cNvSpPr txBox="1"/>
          <p:nvPr/>
        </p:nvSpPr>
        <p:spPr>
          <a:xfrm>
            <a:off x="4742474" y="1546722"/>
            <a:ext cx="1316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0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Microservices</a:t>
            </a:r>
            <a:endParaRPr sz="1100" b="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864" name="Google Shape;864;g728a8ca5bb_1_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125" y="1804159"/>
            <a:ext cx="182472" cy="234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5" name="Google Shape;865;g728a8ca5bb_1_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675" y="1848802"/>
            <a:ext cx="182472" cy="234553"/>
          </a:xfrm>
          <a:prstGeom prst="rect">
            <a:avLst/>
          </a:prstGeom>
          <a:noFill/>
          <a:ln>
            <a:noFill/>
          </a:ln>
        </p:spPr>
      </p:pic>
      <p:sp>
        <p:nvSpPr>
          <p:cNvPr id="866" name="Google Shape;866;g728a8ca5bb_1_893"/>
          <p:cNvSpPr/>
          <p:nvPr/>
        </p:nvSpPr>
        <p:spPr>
          <a:xfrm>
            <a:off x="7040800" y="1738750"/>
            <a:ext cx="1958100" cy="31416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9200"/>
              </a:buClr>
              <a:buSzPts val="2800"/>
              <a:buFont typeface="Tahoma"/>
              <a:buNone/>
            </a:pPr>
            <a:endParaRPr sz="2800" b="1" i="0" u="none" strike="noStrike" cap="none">
              <a:solidFill>
                <a:srgbClr val="C692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67" name="Google Shape;867;g728a8ca5bb_1_893"/>
          <p:cNvSpPr/>
          <p:nvPr/>
        </p:nvSpPr>
        <p:spPr>
          <a:xfrm>
            <a:off x="7393489" y="1848903"/>
            <a:ext cx="1219200" cy="457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Notification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68" name="Google Shape;868;g728a8ca5bb_1_893"/>
          <p:cNvSpPr txBox="1"/>
          <p:nvPr/>
        </p:nvSpPr>
        <p:spPr>
          <a:xfrm>
            <a:off x="7052450" y="2406113"/>
            <a:ext cx="1840200" cy="19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receive_booking()</a:t>
            </a: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callback(channel, method, properties, body)</a:t>
            </a: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send_email(message)</a:t>
            </a:r>
            <a:endParaRPr sz="1100" b="1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728a8ca5bb_1_1287"/>
          <p:cNvSpPr txBox="1"/>
          <p:nvPr/>
        </p:nvSpPr>
        <p:spPr>
          <a:xfrm>
            <a:off x="0" y="2489813"/>
            <a:ext cx="974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Service</a:t>
            </a:r>
            <a:r>
              <a:rPr lang="es" sz="1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</a:t>
            </a:r>
            <a:endParaRPr/>
          </a:p>
        </p:txBody>
      </p:sp>
      <p:sp>
        <p:nvSpPr>
          <p:cNvPr id="875" name="Google Shape;875;g728a8ca5bb_1_1287"/>
          <p:cNvSpPr txBox="1"/>
          <p:nvPr/>
        </p:nvSpPr>
        <p:spPr>
          <a:xfrm>
            <a:off x="76200" y="564534"/>
            <a:ext cx="1504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Application/UI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Menu Items</a:t>
            </a:r>
            <a:endParaRPr sz="16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76" name="Google Shape;876;g728a8ca5bb_1_1287"/>
          <p:cNvCxnSpPr/>
          <p:nvPr/>
        </p:nvCxnSpPr>
        <p:spPr>
          <a:xfrm>
            <a:off x="152400" y="1188171"/>
            <a:ext cx="1181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7" name="Google Shape;877;g728a8ca5bb_1_1287"/>
          <p:cNvSpPr/>
          <p:nvPr/>
        </p:nvSpPr>
        <p:spPr>
          <a:xfrm>
            <a:off x="1745425" y="1244250"/>
            <a:ext cx="2230500" cy="5931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Booking UI</a:t>
            </a:r>
            <a:endParaRPr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Search Flights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Sends booking request</a:t>
            </a:r>
            <a:endParaRPr sz="1600" u="sng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78" name="Google Shape;878;g728a8ca5bb_1_1287"/>
          <p:cNvSpPr/>
          <p:nvPr/>
        </p:nvSpPr>
        <p:spPr>
          <a:xfrm>
            <a:off x="4235450" y="443275"/>
            <a:ext cx="2319300" cy="8967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u="sng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Flight Management UI</a:t>
            </a:r>
            <a:endParaRPr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s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Checks booking</a:t>
            </a:r>
            <a:endParaRPr sz="12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Char char="⮚"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Online </a:t>
            </a:r>
            <a:r>
              <a:rPr lang="es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check-in</a:t>
            </a:r>
            <a:endParaRPr sz="1600" u="sng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79" name="Google Shape;879;g728a8ca5bb_1_1287"/>
          <p:cNvSpPr/>
          <p:nvPr/>
        </p:nvSpPr>
        <p:spPr>
          <a:xfrm>
            <a:off x="6836500" y="489126"/>
            <a:ext cx="2165400" cy="8556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Admin Check in UI</a:t>
            </a:r>
            <a:endParaRPr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Manual check-in 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Char char="⮚"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Assign passenger seat </a:t>
            </a:r>
            <a:endParaRPr sz="1600" u="sng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80" name="Google Shape;880;g728a8ca5bb_1_1287"/>
          <p:cNvSpPr/>
          <p:nvPr/>
        </p:nvSpPr>
        <p:spPr>
          <a:xfrm>
            <a:off x="1072125" y="2489100"/>
            <a:ext cx="7655400" cy="22335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9200"/>
              </a:buClr>
              <a:buSzPts val="2800"/>
              <a:buFont typeface="Tahoma"/>
              <a:buNone/>
            </a:pPr>
            <a:endParaRPr sz="2800" b="1" i="0" u="none" strike="noStrike" cap="none">
              <a:solidFill>
                <a:srgbClr val="C692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81" name="Google Shape;881;g728a8ca5bb_1_1287"/>
          <p:cNvSpPr/>
          <p:nvPr/>
        </p:nvSpPr>
        <p:spPr>
          <a:xfrm>
            <a:off x="1571775" y="298972"/>
            <a:ext cx="2230500" cy="664500"/>
          </a:xfrm>
          <a:prstGeom prst="flowChartAlternateProcess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600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Account</a:t>
            </a:r>
            <a:r>
              <a:rPr lang="es" sz="1600" b="0" i="0" u="sng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UI</a:t>
            </a:r>
            <a:endParaRPr/>
          </a:p>
          <a:p>
            <a:pPr marL="285750" marR="0" lvl="0" indent="-198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an account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85750" marR="0" lvl="0" indent="-1984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Login </a:t>
            </a:r>
            <a:endParaRPr sz="1200" b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882" name="Google Shape;882;g728a8ca5bb_1_1287"/>
          <p:cNvCxnSpPr>
            <a:stCxn id="881" idx="1"/>
            <a:endCxn id="883" idx="0"/>
          </p:cNvCxnSpPr>
          <p:nvPr/>
        </p:nvCxnSpPr>
        <p:spPr>
          <a:xfrm>
            <a:off x="1571775" y="631222"/>
            <a:ext cx="269400" cy="25920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84" name="Google Shape;884;g728a8ca5bb_1_1287"/>
          <p:cNvCxnSpPr>
            <a:stCxn id="878" idx="2"/>
            <a:endCxn id="883" idx="0"/>
          </p:cNvCxnSpPr>
          <p:nvPr/>
        </p:nvCxnSpPr>
        <p:spPr>
          <a:xfrm flipH="1">
            <a:off x="1841300" y="1339975"/>
            <a:ext cx="3553800" cy="18831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85" name="Google Shape;885;g728a8ca5bb_1_1287"/>
          <p:cNvCxnSpPr>
            <a:stCxn id="879" idx="2"/>
            <a:endCxn id="883" idx="0"/>
          </p:cNvCxnSpPr>
          <p:nvPr/>
        </p:nvCxnSpPr>
        <p:spPr>
          <a:xfrm flipH="1">
            <a:off x="1841200" y="1344726"/>
            <a:ext cx="6078000" cy="18783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886" name="Google Shape;886;g728a8ca5bb_1_1287"/>
          <p:cNvGrpSpPr/>
          <p:nvPr/>
        </p:nvGrpSpPr>
        <p:grpSpPr>
          <a:xfrm>
            <a:off x="1231550" y="3223171"/>
            <a:ext cx="1219200" cy="430134"/>
            <a:chOff x="2173614" y="2465204"/>
            <a:chExt cx="1219200" cy="609600"/>
          </a:xfrm>
        </p:grpSpPr>
        <p:sp>
          <p:nvSpPr>
            <p:cNvPr id="883" name="Google Shape;883;g728a8ca5bb_1_1287"/>
            <p:cNvSpPr/>
            <p:nvPr/>
          </p:nvSpPr>
          <p:spPr>
            <a:xfrm>
              <a:off x="2173614" y="2465204"/>
              <a:ext cx="1219200" cy="609600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ahoma"/>
                <a:buNone/>
              </a:pPr>
              <a:r>
                <a:rPr lang="es" sz="160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App</a:t>
              </a:r>
              <a:endPara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pic>
          <p:nvPicPr>
            <p:cNvPr id="887" name="Google Shape;887;g728a8ca5bb_1_12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16100" y="2520720"/>
              <a:ext cx="243300" cy="312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8" name="Google Shape;888;g728a8ca5bb_1_1287"/>
          <p:cNvGrpSpPr/>
          <p:nvPr/>
        </p:nvGrpSpPr>
        <p:grpSpPr>
          <a:xfrm>
            <a:off x="5894375" y="4104957"/>
            <a:ext cx="1219200" cy="430134"/>
            <a:chOff x="5970564" y="5513204"/>
            <a:chExt cx="1219200" cy="609600"/>
          </a:xfrm>
        </p:grpSpPr>
        <p:sp>
          <p:nvSpPr>
            <p:cNvPr id="889" name="Google Shape;889;g728a8ca5bb_1_1287"/>
            <p:cNvSpPr/>
            <p:nvPr/>
          </p:nvSpPr>
          <p:spPr>
            <a:xfrm>
              <a:off x="5970564" y="5513204"/>
              <a:ext cx="1219200" cy="609600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ahoma"/>
                <a:buNone/>
              </a:pPr>
              <a:r>
                <a:rPr lang="es" sz="160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  Billing</a:t>
              </a:r>
              <a:endPara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pic>
          <p:nvPicPr>
            <p:cNvPr id="890" name="Google Shape;890;g728a8ca5bb_1_12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029075" y="5581907"/>
              <a:ext cx="243300" cy="31274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91" name="Google Shape;891;g728a8ca5bb_1_1287"/>
          <p:cNvSpPr/>
          <p:nvPr/>
        </p:nvSpPr>
        <p:spPr>
          <a:xfrm>
            <a:off x="7309600" y="4079943"/>
            <a:ext cx="1219200" cy="430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s" sz="16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Notification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892" name="Google Shape;892;g728a8ca5bb_1_1287"/>
          <p:cNvGrpSpPr/>
          <p:nvPr/>
        </p:nvGrpSpPr>
        <p:grpSpPr>
          <a:xfrm>
            <a:off x="1786261" y="4097087"/>
            <a:ext cx="1682400" cy="430134"/>
            <a:chOff x="2202700" y="4506625"/>
            <a:chExt cx="1682400" cy="609600"/>
          </a:xfrm>
        </p:grpSpPr>
        <p:sp>
          <p:nvSpPr>
            <p:cNvPr id="893" name="Google Shape;893;g728a8ca5bb_1_1287"/>
            <p:cNvSpPr/>
            <p:nvPr/>
          </p:nvSpPr>
          <p:spPr>
            <a:xfrm>
              <a:off x="2202700" y="4506625"/>
              <a:ext cx="1682400" cy="609600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ahoma"/>
                <a:buNone/>
              </a:pPr>
              <a:r>
                <a:rPr lang="es" sz="160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   Passenger</a:t>
              </a:r>
              <a:endPara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pic>
          <p:nvPicPr>
            <p:cNvPr id="894" name="Google Shape;894;g728a8ca5bb_1_12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71813" y="4520695"/>
              <a:ext cx="243300" cy="312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95" name="Google Shape;895;g728a8ca5bb_1_1287"/>
          <p:cNvGrpSpPr/>
          <p:nvPr/>
        </p:nvGrpSpPr>
        <p:grpSpPr>
          <a:xfrm>
            <a:off x="3743907" y="3196107"/>
            <a:ext cx="1219200" cy="457200"/>
            <a:chOff x="4290232" y="4457476"/>
            <a:chExt cx="1219200" cy="609600"/>
          </a:xfrm>
        </p:grpSpPr>
        <p:sp>
          <p:nvSpPr>
            <p:cNvPr id="896" name="Google Shape;896;g728a8ca5bb_1_1287"/>
            <p:cNvSpPr/>
            <p:nvPr/>
          </p:nvSpPr>
          <p:spPr>
            <a:xfrm>
              <a:off x="4290232" y="4457476"/>
              <a:ext cx="1219200" cy="609600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ahoma"/>
                <a:buNone/>
              </a:pPr>
              <a:r>
                <a:rPr lang="es" sz="160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    </a:t>
              </a:r>
              <a:r>
                <a:rPr lang="es" sz="1600" b="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Booking</a:t>
              </a:r>
              <a:endPara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pic>
          <p:nvPicPr>
            <p:cNvPr id="897" name="Google Shape;897;g728a8ca5bb_1_12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61025" y="4517870"/>
              <a:ext cx="243300" cy="312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98" name="Google Shape;898;g728a8ca5bb_1_1287"/>
          <p:cNvGrpSpPr/>
          <p:nvPr/>
        </p:nvGrpSpPr>
        <p:grpSpPr>
          <a:xfrm>
            <a:off x="6818339" y="3196109"/>
            <a:ext cx="1219200" cy="457200"/>
            <a:chOff x="3957414" y="2677079"/>
            <a:chExt cx="1219200" cy="609600"/>
          </a:xfrm>
        </p:grpSpPr>
        <p:sp>
          <p:nvSpPr>
            <p:cNvPr id="899" name="Google Shape;899;g728a8ca5bb_1_1287"/>
            <p:cNvSpPr/>
            <p:nvPr/>
          </p:nvSpPr>
          <p:spPr>
            <a:xfrm>
              <a:off x="3957414" y="2677079"/>
              <a:ext cx="1219200" cy="609600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ahoma"/>
                <a:buNone/>
              </a:pPr>
              <a:r>
                <a:rPr lang="es" sz="160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  Pricing</a:t>
              </a:r>
              <a:endPara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pic>
          <p:nvPicPr>
            <p:cNvPr id="900" name="Google Shape;900;g728a8ca5bb_1_12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92150" y="2729820"/>
              <a:ext cx="243300" cy="3127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01" name="Google Shape;901;g728a8ca5bb_1_1287"/>
          <p:cNvGrpSpPr/>
          <p:nvPr/>
        </p:nvGrpSpPr>
        <p:grpSpPr>
          <a:xfrm>
            <a:off x="4452911" y="4107009"/>
            <a:ext cx="1219200" cy="430134"/>
            <a:chOff x="6211463" y="4457463"/>
            <a:chExt cx="1219200" cy="609600"/>
          </a:xfrm>
        </p:grpSpPr>
        <p:sp>
          <p:nvSpPr>
            <p:cNvPr id="902" name="Google Shape;902;g728a8ca5bb_1_1287"/>
            <p:cNvSpPr/>
            <p:nvPr/>
          </p:nvSpPr>
          <p:spPr>
            <a:xfrm>
              <a:off x="6211463" y="4457463"/>
              <a:ext cx="1219200" cy="609600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ahoma"/>
                <a:buNone/>
              </a:pPr>
              <a:r>
                <a:rPr lang="es" sz="1600">
                  <a:solidFill>
                    <a:schemeClr val="dk1"/>
                  </a:solidFill>
                  <a:latin typeface="Tahoma"/>
                  <a:ea typeface="Tahoma"/>
                  <a:cs typeface="Tahoma"/>
                  <a:sym typeface="Tahoma"/>
                </a:rPr>
                <a:t>  Flight</a:t>
              </a:r>
              <a:endPara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pic>
          <p:nvPicPr>
            <p:cNvPr id="903" name="Google Shape;903;g728a8ca5bb_1_12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260700" y="4521395"/>
              <a:ext cx="243300" cy="31274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904" name="Google Shape;904;g728a8ca5bb_1_1287"/>
          <p:cNvCxnSpPr>
            <a:stCxn id="877" idx="2"/>
            <a:endCxn id="883" idx="0"/>
          </p:cNvCxnSpPr>
          <p:nvPr/>
        </p:nvCxnSpPr>
        <p:spPr>
          <a:xfrm flipH="1">
            <a:off x="1841275" y="1837350"/>
            <a:ext cx="1019400" cy="13857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05" name="Google Shape;905;g728a8ca5bb_1_1287"/>
          <p:cNvCxnSpPr>
            <a:stCxn id="881" idx="3"/>
            <a:endCxn id="893" idx="0"/>
          </p:cNvCxnSpPr>
          <p:nvPr/>
        </p:nvCxnSpPr>
        <p:spPr>
          <a:xfrm flipH="1">
            <a:off x="2627475" y="631222"/>
            <a:ext cx="1174800" cy="34659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06" name="Google Shape;906;g728a8ca5bb_1_1287"/>
          <p:cNvCxnSpPr>
            <a:stCxn id="877" idx="2"/>
            <a:endCxn id="896" idx="0"/>
          </p:cNvCxnSpPr>
          <p:nvPr/>
        </p:nvCxnSpPr>
        <p:spPr>
          <a:xfrm>
            <a:off x="2860675" y="1837350"/>
            <a:ext cx="1492800" cy="13587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07" name="Google Shape;907;g728a8ca5bb_1_1287"/>
          <p:cNvCxnSpPr>
            <a:stCxn id="877" idx="2"/>
            <a:endCxn id="899" idx="0"/>
          </p:cNvCxnSpPr>
          <p:nvPr/>
        </p:nvCxnSpPr>
        <p:spPr>
          <a:xfrm>
            <a:off x="2860675" y="1837350"/>
            <a:ext cx="4567200" cy="13587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08" name="Google Shape;908;g728a8ca5bb_1_1287"/>
          <p:cNvCxnSpPr>
            <a:stCxn id="896" idx="2"/>
            <a:endCxn id="902" idx="0"/>
          </p:cNvCxnSpPr>
          <p:nvPr/>
        </p:nvCxnSpPr>
        <p:spPr>
          <a:xfrm>
            <a:off x="4353507" y="3653307"/>
            <a:ext cx="708900" cy="4536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09" name="Google Shape;909;g728a8ca5bb_1_1287"/>
          <p:cNvCxnSpPr>
            <a:stCxn id="896" idx="2"/>
            <a:endCxn id="893" idx="0"/>
          </p:cNvCxnSpPr>
          <p:nvPr/>
        </p:nvCxnSpPr>
        <p:spPr>
          <a:xfrm flipH="1">
            <a:off x="2627607" y="3653307"/>
            <a:ext cx="1725900" cy="4437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10" name="Google Shape;910;g728a8ca5bb_1_1287"/>
          <p:cNvCxnSpPr>
            <a:stCxn id="896" idx="2"/>
            <a:endCxn id="889" idx="0"/>
          </p:cNvCxnSpPr>
          <p:nvPr/>
        </p:nvCxnSpPr>
        <p:spPr>
          <a:xfrm>
            <a:off x="4353507" y="3653307"/>
            <a:ext cx="2150400" cy="4518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11" name="Google Shape;911;g728a8ca5bb_1_1287"/>
          <p:cNvCxnSpPr>
            <a:stCxn id="896" idx="2"/>
            <a:endCxn id="891" idx="0"/>
          </p:cNvCxnSpPr>
          <p:nvPr/>
        </p:nvCxnSpPr>
        <p:spPr>
          <a:xfrm>
            <a:off x="4353507" y="3653307"/>
            <a:ext cx="3565800" cy="4266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12" name="Google Shape;912;g728a8ca5bb_1_1287"/>
          <p:cNvCxnSpPr>
            <a:stCxn id="899" idx="2"/>
            <a:endCxn id="889" idx="0"/>
          </p:cNvCxnSpPr>
          <p:nvPr/>
        </p:nvCxnSpPr>
        <p:spPr>
          <a:xfrm flipH="1">
            <a:off x="6503939" y="3653309"/>
            <a:ext cx="924000" cy="4515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13" name="Google Shape;913;g728a8ca5bb_1_1287"/>
          <p:cNvCxnSpPr>
            <a:stCxn id="879" idx="2"/>
            <a:endCxn id="896" idx="0"/>
          </p:cNvCxnSpPr>
          <p:nvPr/>
        </p:nvCxnSpPr>
        <p:spPr>
          <a:xfrm flipH="1">
            <a:off x="4353400" y="1344726"/>
            <a:ext cx="3565800" cy="18513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14" name="Google Shape;914;g728a8ca5bb_1_1287"/>
          <p:cNvCxnSpPr>
            <a:stCxn id="878" idx="2"/>
            <a:endCxn id="893" idx="0"/>
          </p:cNvCxnSpPr>
          <p:nvPr/>
        </p:nvCxnSpPr>
        <p:spPr>
          <a:xfrm flipH="1">
            <a:off x="2627600" y="1339975"/>
            <a:ext cx="2767500" cy="27570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15" name="Google Shape;915;g728a8ca5bb_1_1287"/>
          <p:cNvCxnSpPr>
            <a:endCxn id="896" idx="0"/>
          </p:cNvCxnSpPr>
          <p:nvPr/>
        </p:nvCxnSpPr>
        <p:spPr>
          <a:xfrm flipH="1">
            <a:off x="4353507" y="1342407"/>
            <a:ext cx="1041600" cy="18537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16" name="Google Shape;916;g728a8ca5bb_1_1287"/>
          <p:cNvCxnSpPr>
            <a:stCxn id="877" idx="2"/>
            <a:endCxn id="902" idx="1"/>
          </p:cNvCxnSpPr>
          <p:nvPr/>
        </p:nvCxnSpPr>
        <p:spPr>
          <a:xfrm>
            <a:off x="2860675" y="1837350"/>
            <a:ext cx="1592100" cy="2484600"/>
          </a:xfrm>
          <a:prstGeom prst="straightConnector1">
            <a:avLst/>
          </a:prstGeom>
          <a:noFill/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728a8ca5bb_2_370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g728a8ca5bb_2_370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3" name="Google Shape;923;g728a8ca5bb_2_370"/>
          <p:cNvSpPr txBox="1">
            <a:spLocks noGrp="1"/>
          </p:cNvSpPr>
          <p:nvPr>
            <p:ph type="body" idx="4294967295"/>
          </p:nvPr>
        </p:nvSpPr>
        <p:spPr>
          <a:xfrm>
            <a:off x="2629300" y="3792725"/>
            <a:ext cx="37905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Any question for us? </a:t>
            </a:r>
            <a:endParaRPr sz="1200">
              <a:solidFill>
                <a:schemeClr val="dk1"/>
              </a:solidFill>
            </a:endParaRPr>
          </a:p>
        </p:txBody>
      </p:sp>
      <p:cxnSp>
        <p:nvCxnSpPr>
          <p:cNvPr id="924" name="Google Shape;924;g728a8ca5bb_2_370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5" name="Google Shape;925;g728a8ca5bb_2_370"/>
          <p:cNvSpPr txBox="1">
            <a:spLocks noGrp="1"/>
          </p:cNvSpPr>
          <p:nvPr>
            <p:ph type="sldNum" idx="4294967295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34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926" name="Google Shape;926;g728a8ca5bb_2_370"/>
          <p:cNvSpPr txBox="1">
            <a:spLocks noGrp="1"/>
          </p:cNvSpPr>
          <p:nvPr>
            <p:ph type="ctrTitle"/>
          </p:nvPr>
        </p:nvSpPr>
        <p:spPr>
          <a:xfrm>
            <a:off x="3094000" y="1210750"/>
            <a:ext cx="2955900" cy="85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600"/>
              <a:t>T</a:t>
            </a:r>
            <a:r>
              <a:rPr lang="es"/>
              <a:t>hanks</a:t>
            </a:r>
            <a:r>
              <a:rPr lang="es" sz="3600"/>
              <a:t>!</a:t>
            </a:r>
            <a:endParaRPr i="1"/>
          </a:p>
        </p:txBody>
      </p:sp>
      <p:pic>
        <p:nvPicPr>
          <p:cNvPr id="927" name="Google Shape;927;g728a8ca5bb_2_3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7323" y="2326800"/>
            <a:ext cx="2269250" cy="127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"/>
          <p:cNvSpPr txBox="1">
            <a:spLocks noGrp="1"/>
          </p:cNvSpPr>
          <p:nvPr>
            <p:ph type="title"/>
          </p:nvPr>
        </p:nvSpPr>
        <p:spPr>
          <a:xfrm>
            <a:off x="570050" y="993900"/>
            <a:ext cx="35577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 sz="3600"/>
              <a:t>Let’s take off</a:t>
            </a:r>
            <a:r>
              <a:rPr lang="es" sz="3600" b="1"/>
              <a:t>!</a:t>
            </a:r>
            <a:endParaRPr sz="3600" b="1"/>
          </a:p>
        </p:txBody>
      </p:sp>
      <p:sp>
        <p:nvSpPr>
          <p:cNvPr id="276" name="Google Shape;276;p4"/>
          <p:cNvSpPr txBox="1">
            <a:spLocks noGrp="1"/>
          </p:cNvSpPr>
          <p:nvPr>
            <p:ph type="subTitle" idx="1"/>
          </p:nvPr>
        </p:nvSpPr>
        <p:spPr>
          <a:xfrm>
            <a:off x="614775" y="2259975"/>
            <a:ext cx="3395400" cy="20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Airline Company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Flight services around the world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Streamlined online booking system</a:t>
            </a:r>
            <a:endParaRPr sz="1800"/>
          </a:p>
        </p:txBody>
      </p:sp>
      <p:sp>
        <p:nvSpPr>
          <p:cNvPr id="277" name="Google Shape;277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cxnSp>
        <p:nvCxnSpPr>
          <p:cNvPr id="278" name="Google Shape;278;p4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79" name="Google Shape;279;p4"/>
          <p:cNvPicPr preferRelativeResize="0"/>
          <p:nvPr/>
        </p:nvPicPr>
        <p:blipFill rotWithShape="1">
          <a:blip r:embed="rId5">
            <a:alphaModFix/>
          </a:blip>
          <a:srcRect l="26497"/>
          <a:stretch/>
        </p:blipFill>
        <p:spPr>
          <a:xfrm>
            <a:off x="4627775" y="1116100"/>
            <a:ext cx="4010850" cy="30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1C9E7D0-FF76-4645-8C10-5FDE8B43A4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43"/>
    </mc:Choice>
    <mc:Fallback xmlns="">
      <p:transition spd="slow" advTm="11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728a8ca5bb_2_398"/>
          <p:cNvSpPr/>
          <p:nvPr/>
        </p:nvSpPr>
        <p:spPr>
          <a:xfrm>
            <a:off x="2342296" y="1426750"/>
            <a:ext cx="1230600" cy="161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g728a8ca5bb_2_398"/>
          <p:cNvSpPr/>
          <p:nvPr/>
        </p:nvSpPr>
        <p:spPr>
          <a:xfrm>
            <a:off x="2335607" y="1432534"/>
            <a:ext cx="1230600" cy="22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728a8ca5bb_2_398"/>
          <p:cNvSpPr txBox="1"/>
          <p:nvPr/>
        </p:nvSpPr>
        <p:spPr>
          <a:xfrm>
            <a:off x="2347150" y="3190654"/>
            <a:ext cx="1207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" sz="12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PASSENGERS</a:t>
            </a:r>
            <a:endParaRPr sz="1200" b="1" i="0" u="none" strike="noStrike" cap="non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87" name="Google Shape;287;g728a8ca5bb_2_39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288" name="Google Shape;288;g728a8ca5bb_2_398"/>
          <p:cNvSpPr txBox="1">
            <a:spLocks noGrp="1"/>
          </p:cNvSpPr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/>
              <a:t>Users</a:t>
            </a:r>
            <a:endParaRPr/>
          </a:p>
        </p:txBody>
      </p:sp>
      <p:sp>
        <p:nvSpPr>
          <p:cNvPr id="289" name="Google Shape;289;g728a8ca5bb_2_398"/>
          <p:cNvSpPr/>
          <p:nvPr/>
        </p:nvSpPr>
        <p:spPr>
          <a:xfrm>
            <a:off x="5233721" y="1426763"/>
            <a:ext cx="1230600" cy="161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728a8ca5bb_2_398"/>
          <p:cNvSpPr/>
          <p:nvPr/>
        </p:nvSpPr>
        <p:spPr>
          <a:xfrm>
            <a:off x="5227032" y="1432546"/>
            <a:ext cx="1230600" cy="22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728a8ca5bb_2_398"/>
          <p:cNvSpPr txBox="1"/>
          <p:nvPr/>
        </p:nvSpPr>
        <p:spPr>
          <a:xfrm>
            <a:off x="5245275" y="3190653"/>
            <a:ext cx="12075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" sz="12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ADMINS</a:t>
            </a:r>
            <a:endParaRPr sz="1200" b="1" i="0" u="none" strike="noStrike" cap="non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92" name="Google Shape;292;g728a8ca5bb_2_3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0700" y="1899400"/>
            <a:ext cx="913800" cy="91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g728a8ca5bb_2_39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06125" y="1882425"/>
            <a:ext cx="913800" cy="91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0446B64-B03E-429C-8615-C4E9D10AB6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49"/>
    </mc:Choice>
    <mc:Fallback xmlns="">
      <p:transition spd="slow" advTm="6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28a8ca5bb_3_222"/>
          <p:cNvSpPr/>
          <p:nvPr/>
        </p:nvSpPr>
        <p:spPr>
          <a:xfrm>
            <a:off x="546371" y="1759275"/>
            <a:ext cx="1230600" cy="161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728a8ca5bb_3_222"/>
          <p:cNvSpPr/>
          <p:nvPr/>
        </p:nvSpPr>
        <p:spPr>
          <a:xfrm>
            <a:off x="539682" y="1765059"/>
            <a:ext cx="1230600" cy="22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728a8ca5bb_3_222"/>
          <p:cNvSpPr txBox="1"/>
          <p:nvPr/>
        </p:nvSpPr>
        <p:spPr>
          <a:xfrm>
            <a:off x="525464" y="3446970"/>
            <a:ext cx="12075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" sz="9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PASSENGER MICROSERVICE</a:t>
            </a:r>
            <a:endParaRPr sz="900" b="1" i="0" u="none" strike="noStrike" cap="non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1" name="Google Shape;301;g728a8ca5bb_3_22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302" name="Google Shape;302;g728a8ca5bb_3_222"/>
          <p:cNvSpPr txBox="1">
            <a:spLocks noGrp="1"/>
          </p:cNvSpPr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/>
              <a:t>Microservices</a:t>
            </a:r>
            <a:endParaRPr/>
          </a:p>
        </p:txBody>
      </p:sp>
      <p:pic>
        <p:nvPicPr>
          <p:cNvPr id="303" name="Google Shape;303;g728a8ca5bb_3_2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1653" y="2187769"/>
            <a:ext cx="862675" cy="862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g728a8ca5bb_3_222"/>
          <p:cNvSpPr/>
          <p:nvPr/>
        </p:nvSpPr>
        <p:spPr>
          <a:xfrm>
            <a:off x="1917971" y="1759275"/>
            <a:ext cx="1230600" cy="161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728a8ca5bb_3_222"/>
          <p:cNvSpPr/>
          <p:nvPr/>
        </p:nvSpPr>
        <p:spPr>
          <a:xfrm>
            <a:off x="1911282" y="1765059"/>
            <a:ext cx="1230600" cy="22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g728a8ca5bb_3_222"/>
          <p:cNvSpPr txBox="1"/>
          <p:nvPr/>
        </p:nvSpPr>
        <p:spPr>
          <a:xfrm>
            <a:off x="1897064" y="3446970"/>
            <a:ext cx="12075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" sz="9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FLIGHT MICROSERVICE</a:t>
            </a:r>
            <a:endParaRPr sz="900" b="1" i="0" u="none" strike="noStrike" cap="non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7" name="Google Shape;307;g728a8ca5bb_3_222"/>
          <p:cNvSpPr/>
          <p:nvPr/>
        </p:nvSpPr>
        <p:spPr>
          <a:xfrm>
            <a:off x="3289571" y="1759275"/>
            <a:ext cx="1230600" cy="161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728a8ca5bb_3_222"/>
          <p:cNvSpPr/>
          <p:nvPr/>
        </p:nvSpPr>
        <p:spPr>
          <a:xfrm>
            <a:off x="3282882" y="1765059"/>
            <a:ext cx="1230600" cy="22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g728a8ca5bb_3_222"/>
          <p:cNvSpPr txBox="1"/>
          <p:nvPr/>
        </p:nvSpPr>
        <p:spPr>
          <a:xfrm>
            <a:off x="3268664" y="3446970"/>
            <a:ext cx="12075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" sz="9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BILLING MICROSERVICE</a:t>
            </a:r>
            <a:endParaRPr sz="900" b="1" i="0" u="none" strike="noStrike" cap="non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0" name="Google Shape;310;g728a8ca5bb_3_222"/>
          <p:cNvSpPr/>
          <p:nvPr/>
        </p:nvSpPr>
        <p:spPr>
          <a:xfrm>
            <a:off x="4661171" y="1759275"/>
            <a:ext cx="1230600" cy="161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g728a8ca5bb_3_222"/>
          <p:cNvSpPr/>
          <p:nvPr/>
        </p:nvSpPr>
        <p:spPr>
          <a:xfrm>
            <a:off x="4654482" y="1765059"/>
            <a:ext cx="1230600" cy="22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728a8ca5bb_3_222"/>
          <p:cNvSpPr txBox="1"/>
          <p:nvPr/>
        </p:nvSpPr>
        <p:spPr>
          <a:xfrm>
            <a:off x="4640264" y="3446970"/>
            <a:ext cx="12075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" sz="9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PRICING MICROSERVICE</a:t>
            </a:r>
            <a:endParaRPr sz="900" b="1" i="0" u="none" strike="noStrike" cap="non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3" name="Google Shape;313;g728a8ca5bb_3_222"/>
          <p:cNvSpPr/>
          <p:nvPr/>
        </p:nvSpPr>
        <p:spPr>
          <a:xfrm>
            <a:off x="6032771" y="1759275"/>
            <a:ext cx="1230600" cy="161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728a8ca5bb_3_222"/>
          <p:cNvSpPr/>
          <p:nvPr/>
        </p:nvSpPr>
        <p:spPr>
          <a:xfrm>
            <a:off x="6026082" y="1765059"/>
            <a:ext cx="1230600" cy="22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728a8ca5bb_3_222"/>
          <p:cNvSpPr txBox="1"/>
          <p:nvPr/>
        </p:nvSpPr>
        <p:spPr>
          <a:xfrm>
            <a:off x="6011864" y="3446970"/>
            <a:ext cx="12075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" sz="9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NOTIFICATION MICROSERVICE</a:t>
            </a:r>
            <a:endParaRPr sz="900" b="1" i="0" u="none" strike="noStrike" cap="non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6" name="Google Shape;316;g728a8ca5bb_3_222"/>
          <p:cNvSpPr/>
          <p:nvPr/>
        </p:nvSpPr>
        <p:spPr>
          <a:xfrm>
            <a:off x="7404371" y="1759275"/>
            <a:ext cx="1230600" cy="161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728a8ca5bb_3_222"/>
          <p:cNvSpPr/>
          <p:nvPr/>
        </p:nvSpPr>
        <p:spPr>
          <a:xfrm>
            <a:off x="7397682" y="1765059"/>
            <a:ext cx="1230600" cy="22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728a8ca5bb_3_222"/>
          <p:cNvSpPr txBox="1"/>
          <p:nvPr/>
        </p:nvSpPr>
        <p:spPr>
          <a:xfrm>
            <a:off x="7383464" y="3446970"/>
            <a:ext cx="1207500" cy="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" sz="9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BOOKING MICROSERVICE</a:t>
            </a:r>
            <a:endParaRPr sz="900" b="1" i="0" u="none" strike="noStrike" cap="non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19" name="Google Shape;319;g728a8ca5bb_3_2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47050" y="2282136"/>
            <a:ext cx="783226" cy="781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g728a8ca5bb_3_2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48455" y="2307513"/>
            <a:ext cx="783225" cy="78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g728a8ca5bb_3_2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79127" y="2307525"/>
            <a:ext cx="783226" cy="78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g728a8ca5bb_3_2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55409" y="2307525"/>
            <a:ext cx="783226" cy="78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g728a8ca5bb_3_2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627316" y="2267220"/>
            <a:ext cx="783226" cy="78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3E963AD-1658-4AB9-945A-BC42DF1AB6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17"/>
    </mc:Choice>
    <mc:Fallback xmlns="">
      <p:transition spd="slow" advTm="15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728a8ca5bb_0_14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Scenarios &amp; Live Demo 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94ECA70-3EEA-4C44-A1A2-20A9C3A2AC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6"/>
    </mc:Choice>
    <mc:Fallback xmlns="">
      <p:transition spd="slow" advTm="5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728a8ca5bb_2_0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Account Creation </a:t>
            </a:r>
            <a:r>
              <a:rPr lang="es" sz="2400" b="0"/>
              <a:t>(Scenario Overview Diagram)</a:t>
            </a:r>
            <a:endParaRPr sz="2400" b="0"/>
          </a:p>
        </p:txBody>
      </p:sp>
      <p:sp>
        <p:nvSpPr>
          <p:cNvPr id="334" name="Google Shape;334;g728a8ca5bb_2_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pic>
        <p:nvPicPr>
          <p:cNvPr id="335" name="Google Shape;335;g728a8ca5bb_2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6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728a8ca5bb_2_0"/>
          <p:cNvSpPr txBox="1">
            <a:spLocks noGrp="1"/>
          </p:cNvSpPr>
          <p:nvPr>
            <p:ph type="body" idx="1"/>
          </p:nvPr>
        </p:nvSpPr>
        <p:spPr>
          <a:xfrm>
            <a:off x="465225" y="2844675"/>
            <a:ext cx="123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37" name="Google Shape;337;g728a8ca5bb_2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8825" y="19185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g728a8ca5bb_2_0"/>
          <p:cNvSpPr txBox="1">
            <a:spLocks noGrp="1"/>
          </p:cNvSpPr>
          <p:nvPr>
            <p:ph type="body" idx="1"/>
          </p:nvPr>
        </p:nvSpPr>
        <p:spPr>
          <a:xfrm>
            <a:off x="4089675" y="28446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Account Creation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39" name="Google Shape;339;g728a8ca5bb_2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1725" y="1604175"/>
            <a:ext cx="1392900" cy="13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g728a8ca5bb_2_0"/>
          <p:cNvSpPr txBox="1">
            <a:spLocks noGrp="1"/>
          </p:cNvSpPr>
          <p:nvPr>
            <p:ph type="body" idx="1"/>
          </p:nvPr>
        </p:nvSpPr>
        <p:spPr>
          <a:xfrm>
            <a:off x="7492825" y="2844675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Airline Enterprise Solution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341" name="Google Shape;341;g728a8ca5bb_2_0"/>
          <p:cNvCxnSpPr/>
          <p:nvPr/>
        </p:nvCxnSpPr>
        <p:spPr>
          <a:xfrm>
            <a:off x="1758000" y="2397988"/>
            <a:ext cx="217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" name="Google Shape;342;g728a8ca5bb_2_0"/>
          <p:cNvCxnSpPr/>
          <p:nvPr/>
        </p:nvCxnSpPr>
        <p:spPr>
          <a:xfrm flipH="1">
            <a:off x="1782225" y="2664050"/>
            <a:ext cx="2077500" cy="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3" name="Google Shape;343;g728a8ca5bb_2_0"/>
          <p:cNvSpPr txBox="1">
            <a:spLocks noGrp="1"/>
          </p:cNvSpPr>
          <p:nvPr>
            <p:ph type="body" idx="1"/>
          </p:nvPr>
        </p:nvSpPr>
        <p:spPr>
          <a:xfrm>
            <a:off x="1549500" y="1731300"/>
            <a:ext cx="2587800" cy="5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1.Create an account to access airline microservices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44" name="Google Shape;344;g728a8ca5bb_2_0"/>
          <p:cNvCxnSpPr/>
          <p:nvPr/>
        </p:nvCxnSpPr>
        <p:spPr>
          <a:xfrm rot="10800000" flipH="1">
            <a:off x="5426775" y="2446225"/>
            <a:ext cx="2004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5" name="Google Shape;345;g728a8ca5bb_2_0"/>
          <p:cNvSpPr txBox="1">
            <a:spLocks noGrp="1"/>
          </p:cNvSpPr>
          <p:nvPr>
            <p:ph type="body" idx="1"/>
          </p:nvPr>
        </p:nvSpPr>
        <p:spPr>
          <a:xfrm>
            <a:off x="5062800" y="2036100"/>
            <a:ext cx="25878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2.Send personal details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346" name="Google Shape;346;g728a8ca5bb_2_0"/>
          <p:cNvSpPr txBox="1">
            <a:spLocks noGrp="1"/>
          </p:cNvSpPr>
          <p:nvPr>
            <p:ph type="body" idx="1"/>
          </p:nvPr>
        </p:nvSpPr>
        <p:spPr>
          <a:xfrm>
            <a:off x="5062800" y="2798100"/>
            <a:ext cx="2587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3.Return personal details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</p:txBody>
      </p:sp>
      <p:cxnSp>
        <p:nvCxnSpPr>
          <p:cNvPr id="347" name="Google Shape;347;g728a8ca5bb_2_0"/>
          <p:cNvCxnSpPr/>
          <p:nvPr/>
        </p:nvCxnSpPr>
        <p:spPr>
          <a:xfrm flipH="1">
            <a:off x="5451525" y="2664050"/>
            <a:ext cx="18372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8" name="Google Shape;348;g728a8ca5bb_2_0"/>
          <p:cNvSpPr txBox="1">
            <a:spLocks noGrp="1"/>
          </p:cNvSpPr>
          <p:nvPr>
            <p:ph type="body" idx="1"/>
          </p:nvPr>
        </p:nvSpPr>
        <p:spPr>
          <a:xfrm>
            <a:off x="1647225" y="2816450"/>
            <a:ext cx="25878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4. Display welcome message on homepage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1B686D9-F3AA-470A-B4FC-852650FD3B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32"/>
    </mc:Choice>
    <mc:Fallback xmlns="">
      <p:transition spd="slow" advTm="21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728a8ca5bb_3_2"/>
          <p:cNvSpPr txBox="1">
            <a:spLocks noGrp="1"/>
          </p:cNvSpPr>
          <p:nvPr>
            <p:ph type="body" idx="1"/>
          </p:nvPr>
        </p:nvSpPr>
        <p:spPr>
          <a:xfrm>
            <a:off x="1473300" y="5562525"/>
            <a:ext cx="58770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Do you know what helps you make your point clear? Lists like this one:</a:t>
            </a:r>
            <a:br>
              <a:rPr lang="es"/>
            </a:br>
            <a:endParaRPr>
              <a:solidFill>
                <a:schemeClr val="dk2"/>
              </a:solidFill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Because they’re simple 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You can organize your ideas clearly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And because you’ll never forget to buy milk!</a:t>
            </a:r>
            <a:endParaRPr b="1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And the most important thing: the audience won’t miss the point of your presentation</a:t>
            </a:r>
            <a:endParaRPr/>
          </a:p>
        </p:txBody>
      </p:sp>
      <p:sp>
        <p:nvSpPr>
          <p:cNvPr id="354" name="Google Shape;354;g728a8ca5bb_3_2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s" sz="2400"/>
              <a:t>Account Creation </a:t>
            </a:r>
            <a:r>
              <a:rPr lang="es" sz="2400" b="0"/>
              <a:t>(User Scenario Diagram)</a:t>
            </a:r>
            <a:endParaRPr sz="2400" b="0"/>
          </a:p>
        </p:txBody>
      </p:sp>
      <p:sp>
        <p:nvSpPr>
          <p:cNvPr id="355" name="Google Shape;355;g728a8ca5bb_3_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  <p:pic>
        <p:nvPicPr>
          <p:cNvPr id="356" name="Google Shape;356;g728a8ca5bb_3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3300" y="1989925"/>
            <a:ext cx="913800" cy="9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g728a8ca5bb_3_2"/>
          <p:cNvSpPr txBox="1">
            <a:spLocks noGrp="1"/>
          </p:cNvSpPr>
          <p:nvPr>
            <p:ph type="body" idx="1"/>
          </p:nvPr>
        </p:nvSpPr>
        <p:spPr>
          <a:xfrm>
            <a:off x="1314150" y="3027888"/>
            <a:ext cx="12321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Account Creation UI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58" name="Google Shape;358;g728a8ca5bb_3_2"/>
          <p:cNvSpPr txBox="1">
            <a:spLocks noGrp="1"/>
          </p:cNvSpPr>
          <p:nvPr>
            <p:ph type="body" idx="1"/>
          </p:nvPr>
        </p:nvSpPr>
        <p:spPr>
          <a:xfrm>
            <a:off x="4719425" y="-1312975"/>
            <a:ext cx="22875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2.Send personal details {}</a:t>
            </a:r>
            <a:endParaRPr>
              <a:solidFill>
                <a:schemeClr val="dk2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cxnSp>
        <p:nvCxnSpPr>
          <p:cNvPr id="359" name="Google Shape;359;g728a8ca5bb_3_2"/>
          <p:cNvCxnSpPr/>
          <p:nvPr/>
        </p:nvCxnSpPr>
        <p:spPr>
          <a:xfrm>
            <a:off x="3009000" y="2307925"/>
            <a:ext cx="279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0" name="Google Shape;360;g728a8ca5bb_3_2"/>
          <p:cNvSpPr txBox="1">
            <a:spLocks noGrp="1"/>
          </p:cNvSpPr>
          <p:nvPr>
            <p:ph type="body" idx="1"/>
          </p:nvPr>
        </p:nvSpPr>
        <p:spPr>
          <a:xfrm>
            <a:off x="2721225" y="1369775"/>
            <a:ext cx="3423300" cy="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>
                <a:solidFill>
                  <a:srgbClr val="000000"/>
                </a:solidFill>
              </a:rPr>
              <a:t>1. Sends personal details {First Name, Last Name, Date of Birth, Email address, Mobile Number, Password, Username}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361" name="Google Shape;361;g728a8ca5bb_3_2"/>
          <p:cNvSpPr txBox="1">
            <a:spLocks noGrp="1"/>
          </p:cNvSpPr>
          <p:nvPr>
            <p:ph type="body" idx="1"/>
          </p:nvPr>
        </p:nvSpPr>
        <p:spPr>
          <a:xfrm>
            <a:off x="2949825" y="2582400"/>
            <a:ext cx="25878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2.Return account created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</p:txBody>
      </p:sp>
      <p:cxnSp>
        <p:nvCxnSpPr>
          <p:cNvPr id="362" name="Google Shape;362;g728a8ca5bb_3_2"/>
          <p:cNvCxnSpPr/>
          <p:nvPr/>
        </p:nvCxnSpPr>
        <p:spPr>
          <a:xfrm rot="10800000">
            <a:off x="3033875" y="2538350"/>
            <a:ext cx="2756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63" name="Google Shape;363;g728a8ca5bb_3_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27500" y="1820400"/>
            <a:ext cx="1103575" cy="110357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g728a8ca5bb_3_2"/>
          <p:cNvSpPr txBox="1">
            <a:spLocks noGrp="1"/>
          </p:cNvSpPr>
          <p:nvPr>
            <p:ph type="body" idx="1"/>
          </p:nvPr>
        </p:nvSpPr>
        <p:spPr>
          <a:xfrm>
            <a:off x="6363252" y="3118700"/>
            <a:ext cx="14136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b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Passenger Microservice</a:t>
            </a:r>
            <a:endParaRPr b="1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65" name="Google Shape;365;g728a8ca5bb_3_2"/>
          <p:cNvSpPr txBox="1">
            <a:spLocks noGrp="1"/>
          </p:cNvSpPr>
          <p:nvPr>
            <p:ph type="body" idx="1"/>
          </p:nvPr>
        </p:nvSpPr>
        <p:spPr>
          <a:xfrm>
            <a:off x="1700900" y="1472150"/>
            <a:ext cx="110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sz="1000">
                <a:solidFill>
                  <a:srgbClr val="000000"/>
                </a:solidFill>
              </a:rPr>
              <a:t>HTTP POST</a:t>
            </a:r>
            <a:endParaRPr sz="1000">
              <a:solidFill>
                <a:srgbClr val="0000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22C5410-D99D-439F-A9F5-F55FC519D7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6"/>
    </mc:Choice>
    <mc:Fallback xmlns="">
      <p:transition spd="slow" advTm="10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FFD969"/>
      </a:accent1>
      <a:accent2>
        <a:srgbClr val="FCE5A3"/>
      </a:accent2>
      <a:accent3>
        <a:srgbClr val="B88E13"/>
      </a:accent3>
      <a:accent4>
        <a:srgbClr val="8D711F"/>
      </a:accent4>
      <a:accent5>
        <a:srgbClr val="D3AA31"/>
      </a:accent5>
      <a:accent6>
        <a:srgbClr val="E9DBB1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2447</Words>
  <Application>Microsoft Office PowerPoint</Application>
  <PresentationFormat>On-screen Show (16:9)</PresentationFormat>
  <Paragraphs>577</Paragraphs>
  <Slides>34</Slides>
  <Notes>34</Notes>
  <HiddenSlides>0</HiddenSlides>
  <MMClips>27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7" baseType="lpstr">
      <vt:lpstr>Noto Sans Symbols</vt:lpstr>
      <vt:lpstr>Bodoni</vt:lpstr>
      <vt:lpstr>Arvo</vt:lpstr>
      <vt:lpstr>Ubuntu Medium</vt:lpstr>
      <vt:lpstr>Georgia</vt:lpstr>
      <vt:lpstr>Tahoma</vt:lpstr>
      <vt:lpstr>Ubuntu</vt:lpstr>
      <vt:lpstr>Times New Roman</vt:lpstr>
      <vt:lpstr>Arial</vt:lpstr>
      <vt:lpstr>Courier New</vt:lpstr>
      <vt:lpstr>Ubuntu Light</vt:lpstr>
      <vt:lpstr>Minimal Charm</vt:lpstr>
      <vt:lpstr>Blends</vt:lpstr>
      <vt:lpstr>Airline Enterprise Solution</vt:lpstr>
      <vt:lpstr>Contents</vt:lpstr>
      <vt:lpstr>Introduction</vt:lpstr>
      <vt:lpstr>Let’s take off!</vt:lpstr>
      <vt:lpstr>Users</vt:lpstr>
      <vt:lpstr>Microservices</vt:lpstr>
      <vt:lpstr>Scenarios &amp; Live Demo </vt:lpstr>
      <vt:lpstr>Account Creation (Scenario Overview Diagram)</vt:lpstr>
      <vt:lpstr>Account Creation (User Scenario Diagram)</vt:lpstr>
      <vt:lpstr>Login (Scenario Overview Diagram)</vt:lpstr>
      <vt:lpstr>Login (User Scenario Diagram)</vt:lpstr>
      <vt:lpstr>Books Flight (Scenario Overview Diagram)</vt:lpstr>
      <vt:lpstr>Books Flight (Scenario Overview Diagram)</vt:lpstr>
      <vt:lpstr>Books Flight (Scenario Overview Diagram)</vt:lpstr>
      <vt:lpstr>Books Flight (User Scenario Diagram)</vt:lpstr>
      <vt:lpstr>Books Flight (User Scenario Diagram)</vt:lpstr>
      <vt:lpstr>View Bookings (Scenario Overview Diagram)</vt:lpstr>
      <vt:lpstr>View Bookings (User Scenario Diagram)</vt:lpstr>
      <vt:lpstr>Check In Online (Scenario Overview Diagram)</vt:lpstr>
      <vt:lpstr>Check In Online (User Scenario Diagram)</vt:lpstr>
      <vt:lpstr>User - Check In “Offline” (Scenario Overview Diagram)</vt:lpstr>
      <vt:lpstr>User - Check In “Offline” (Scenario Overview Diagram)</vt:lpstr>
      <vt:lpstr>User - Check In “Offline” (User Scenario Diagram)</vt:lpstr>
      <vt:lpstr>Beyond the labs </vt:lpstr>
      <vt:lpstr>QR Code API</vt:lpstr>
      <vt:lpstr>Database &amp; UI</vt:lpstr>
      <vt:lpstr>Technical Overview Diagram </vt:lpstr>
      <vt:lpstr>Technical Overview Diagram (Passenger microservice)</vt:lpstr>
      <vt:lpstr>Technical Overview Diagram (Booking microservice)</vt:lpstr>
      <vt:lpstr>Technical Overview Diagram (Flight microservice)</vt:lpstr>
      <vt:lpstr>Technical Overview Diagram (Pricing Microservice)</vt:lpstr>
      <vt:lpstr>Technical Overview Diagram (.py Without Database)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Enterprise Solution</dc:title>
  <dc:creator>User</dc:creator>
  <cp:lastModifiedBy>ing sin</cp:lastModifiedBy>
  <cp:revision>11</cp:revision>
  <dcterms:modified xsi:type="dcterms:W3CDTF">2020-04-02T12:54:12Z</dcterms:modified>
</cp:coreProperties>
</file>